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sldIdLst>
    <p:sldId id="258" r:id="rId3"/>
    <p:sldId id="257" r:id="rId4"/>
    <p:sldId id="259" r:id="rId5"/>
    <p:sldId id="260" r:id="rId6"/>
    <p:sldId id="261" r:id="rId7"/>
    <p:sldId id="262" r:id="rId8"/>
    <p:sldId id="300" r:id="rId10"/>
    <p:sldId id="286" r:id="rId11"/>
    <p:sldId id="269" r:id="rId12"/>
    <p:sldId id="287" r:id="rId13"/>
    <p:sldId id="288" r:id="rId14"/>
    <p:sldId id="289" r:id="rId15"/>
    <p:sldId id="290" r:id="rId16"/>
    <p:sldId id="291" r:id="rId17"/>
    <p:sldId id="292" r:id="rId18"/>
    <p:sldId id="264" r:id="rId19"/>
    <p:sldId id="266" r:id="rId20"/>
    <p:sldId id="265" r:id="rId21"/>
    <p:sldId id="293" r:id="rId22"/>
    <p:sldId id="294" r:id="rId23"/>
    <p:sldId id="284" r:id="rId24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86483" autoAdjust="0"/>
  </p:normalViewPr>
  <p:slideViewPr>
    <p:cSldViewPr snapToGrid="0">
      <p:cViewPr varScale="1">
        <p:scale>
          <a:sx n="87" d="100"/>
          <a:sy n="87" d="100"/>
        </p:scale>
        <p:origin x="60" y="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33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A9E8B-8668-4EE9-81CF-39121E2767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>
          <a:gsLst>
            <a:gs pos="0">
              <a:schemeClr val="bg1"/>
            </a:gs>
            <a:gs pos="39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26" name="Freeform: Shape 25"/>
            <p:cNvSpPr/>
            <p:nvPr userDrawn="1"/>
          </p:nvSpPr>
          <p:spPr>
            <a:xfrm>
              <a:off x="5780968" y="0"/>
              <a:ext cx="6411032" cy="6858000"/>
            </a:xfrm>
            <a:custGeom>
              <a:avLst/>
              <a:gdLst>
                <a:gd name="connsiteX0" fmla="*/ 2546212 w 6411032"/>
                <a:gd name="connsiteY0" fmla="*/ 0 h 6858000"/>
                <a:gd name="connsiteX1" fmla="*/ 6411032 w 6411032"/>
                <a:gd name="connsiteY1" fmla="*/ 0 h 6858000"/>
                <a:gd name="connsiteX2" fmla="*/ 6411032 w 6411032"/>
                <a:gd name="connsiteY2" fmla="*/ 4671232 h 6858000"/>
                <a:gd name="connsiteX3" fmla="*/ 5599138 w 6411032"/>
                <a:gd name="connsiteY3" fmla="*/ 6858000 h 6858000"/>
                <a:gd name="connsiteX4" fmla="*/ 0 w 6411032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1032" h="6858000">
                  <a:moveTo>
                    <a:pt x="2546212" y="0"/>
                  </a:moveTo>
                  <a:lnTo>
                    <a:pt x="6411032" y="0"/>
                  </a:lnTo>
                  <a:lnTo>
                    <a:pt x="6411032" y="4671232"/>
                  </a:lnTo>
                  <a:lnTo>
                    <a:pt x="5599138" y="6858000"/>
                  </a:lnTo>
                  <a:lnTo>
                    <a:pt x="0" y="685800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50000"/>
                  </a:schemeClr>
                </a:gs>
                <a:gs pos="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5400000" scaled="1"/>
            </a:gradFill>
            <a:ln w="64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zh-CN" altLang="en-US"/>
            </a:p>
          </p:txBody>
        </p:sp>
        <p:sp>
          <p:nvSpPr>
            <p:cNvPr id="4" name="Freeform: Shape 3"/>
            <p:cNvSpPr/>
            <p:nvPr userDrawn="1"/>
          </p:nvSpPr>
          <p:spPr>
            <a:xfrm>
              <a:off x="5487390" y="435429"/>
              <a:ext cx="6696577" cy="6422571"/>
            </a:xfrm>
            <a:custGeom>
              <a:avLst/>
              <a:gdLst>
                <a:gd name="connsiteX0" fmla="*/ 795880 w 1812995"/>
                <a:gd name="connsiteY0" fmla="*/ 0 h 1738812"/>
                <a:gd name="connsiteX1" fmla="*/ 1597387 w 1812995"/>
                <a:gd name="connsiteY1" fmla="*/ 0 h 1738812"/>
                <a:gd name="connsiteX2" fmla="*/ 1812995 w 1812995"/>
                <a:gd name="connsiteY2" fmla="*/ 216458 h 1738812"/>
                <a:gd name="connsiteX3" fmla="*/ 1799527 w 1812995"/>
                <a:gd name="connsiteY3" fmla="*/ 291150 h 1738812"/>
                <a:gd name="connsiteX4" fmla="*/ 1262045 w 1812995"/>
                <a:gd name="connsiteY4" fmla="*/ 1738812 h 1738812"/>
                <a:gd name="connsiteX5" fmla="*/ 0 w 1812995"/>
                <a:gd name="connsiteY5" fmla="*/ 1738812 h 1738812"/>
                <a:gd name="connsiteX6" fmla="*/ 593309 w 1812995"/>
                <a:gd name="connsiteY6" fmla="*/ 140786 h 1738812"/>
                <a:gd name="connsiteX7" fmla="*/ 795880 w 1812995"/>
                <a:gd name="connsiteY7" fmla="*/ 0 h 173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2995" h="1738812">
                  <a:moveTo>
                    <a:pt x="795880" y="0"/>
                  </a:moveTo>
                  <a:lnTo>
                    <a:pt x="1597387" y="0"/>
                  </a:lnTo>
                  <a:cubicBezTo>
                    <a:pt x="1716712" y="231"/>
                    <a:pt x="1813209" y="97147"/>
                    <a:pt x="1812995" y="216458"/>
                  </a:cubicBezTo>
                  <a:cubicBezTo>
                    <a:pt x="1812922" y="241958"/>
                    <a:pt x="1808385" y="267241"/>
                    <a:pt x="1799527" y="291150"/>
                  </a:cubicBezTo>
                  <a:lnTo>
                    <a:pt x="1262045" y="1738812"/>
                  </a:lnTo>
                  <a:lnTo>
                    <a:pt x="0" y="1738812"/>
                  </a:lnTo>
                  <a:lnTo>
                    <a:pt x="593309" y="140786"/>
                  </a:lnTo>
                  <a:cubicBezTo>
                    <a:pt x="624780" y="56128"/>
                    <a:pt x="705578" y="-28"/>
                    <a:pt x="79588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15000"/>
                  </a:schemeClr>
                </a:gs>
              </a:gsLst>
              <a:lin ang="5400000" scaled="1"/>
            </a:gradFill>
            <a:ln w="64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/>
            <p:cNvSpPr/>
            <p:nvPr/>
          </p:nvSpPr>
          <p:spPr>
            <a:xfrm flipH="1" flipV="1">
              <a:off x="1" y="0"/>
              <a:ext cx="2130341" cy="3338752"/>
            </a:xfrm>
            <a:custGeom>
              <a:avLst/>
              <a:gdLst>
                <a:gd name="connsiteX0" fmla="*/ 2130341 w 2130341"/>
                <a:gd name="connsiteY0" fmla="*/ 3338752 h 3338752"/>
                <a:gd name="connsiteX1" fmla="*/ 0 w 2130341"/>
                <a:gd name="connsiteY1" fmla="*/ 3338752 h 3338752"/>
                <a:gd name="connsiteX2" fmla="*/ 1106008 w 2130341"/>
                <a:gd name="connsiteY2" fmla="*/ 355998 h 3338752"/>
                <a:gd name="connsiteX3" fmla="*/ 1617721 w 2130341"/>
                <a:gd name="connsiteY3" fmla="*/ 0 h 3338752"/>
                <a:gd name="connsiteX4" fmla="*/ 2130341 w 2130341"/>
                <a:gd name="connsiteY4" fmla="*/ 0 h 33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0341" h="3338752">
                  <a:moveTo>
                    <a:pt x="2130341" y="3338752"/>
                  </a:moveTo>
                  <a:lnTo>
                    <a:pt x="0" y="3338752"/>
                  </a:lnTo>
                  <a:lnTo>
                    <a:pt x="1106008" y="355998"/>
                  </a:lnTo>
                  <a:cubicBezTo>
                    <a:pt x="1185321" y="142008"/>
                    <a:pt x="1389514" y="-9"/>
                    <a:pt x="1617721" y="0"/>
                  </a:cubicBezTo>
                  <a:lnTo>
                    <a:pt x="2130341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accent1">
                    <a:lumMod val="60000"/>
                    <a:lumOff val="40000"/>
                    <a:alpha val="15000"/>
                  </a:schemeClr>
                </a:gs>
              </a:gsLst>
              <a:lin ang="5400000" scaled="1"/>
            </a:gradFill>
            <a:ln w="909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210339" y="827901"/>
              <a:ext cx="2111504" cy="3479318"/>
            </a:xfrm>
            <a:custGeom>
              <a:avLst/>
              <a:gdLst>
                <a:gd name="connsiteX0" fmla="*/ 908679 w 2476098"/>
                <a:gd name="connsiteY0" fmla="*/ 4079931 h 4080093"/>
                <a:gd name="connsiteX1" fmla="*/ 190531 w 2476098"/>
                <a:gd name="connsiteY1" fmla="*/ 4079931 h 4080093"/>
                <a:gd name="connsiteX2" fmla="*/ -2846 w 2476098"/>
                <a:gd name="connsiteY2" fmla="*/ 3886134 h 4080093"/>
                <a:gd name="connsiteX3" fmla="*/ 9284 w 2476098"/>
                <a:gd name="connsiteY3" fmla="*/ 3818997 h 4080093"/>
                <a:gd name="connsiteX4" fmla="*/ 1380413 w 2476098"/>
                <a:gd name="connsiteY4" fmla="*/ 125981 h 4080093"/>
                <a:gd name="connsiteX5" fmla="*/ 1561917 w 2476098"/>
                <a:gd name="connsiteY5" fmla="*/ -163 h 4080093"/>
                <a:gd name="connsiteX6" fmla="*/ 2280067 w 2476098"/>
                <a:gd name="connsiteY6" fmla="*/ -163 h 4080093"/>
                <a:gd name="connsiteX7" fmla="*/ 2473252 w 2476098"/>
                <a:gd name="connsiteY7" fmla="*/ 193783 h 4080093"/>
                <a:gd name="connsiteX8" fmla="*/ 2461185 w 2476098"/>
                <a:gd name="connsiteY8" fmla="*/ 260707 h 4080093"/>
                <a:gd name="connsiteX9" fmla="*/ 1090056 w 2476098"/>
                <a:gd name="connsiteY9" fmla="*/ 3953723 h 4080093"/>
                <a:gd name="connsiteX10" fmla="*/ 908679 w 2476098"/>
                <a:gd name="connsiteY10" fmla="*/ 4079931 h 408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098" h="4080093">
                  <a:moveTo>
                    <a:pt x="908679" y="4079931"/>
                  </a:moveTo>
                  <a:lnTo>
                    <a:pt x="190531" y="4079931"/>
                  </a:lnTo>
                  <a:cubicBezTo>
                    <a:pt x="83615" y="4079809"/>
                    <a:pt x="-2911" y="3993043"/>
                    <a:pt x="-2846" y="3886134"/>
                  </a:cubicBezTo>
                  <a:cubicBezTo>
                    <a:pt x="-2783" y="3863215"/>
                    <a:pt x="1283" y="3840484"/>
                    <a:pt x="9284" y="3818997"/>
                  </a:cubicBezTo>
                  <a:lnTo>
                    <a:pt x="1380413" y="125981"/>
                  </a:lnTo>
                  <a:cubicBezTo>
                    <a:pt x="1408611" y="50127"/>
                    <a:pt x="1481006" y="-188"/>
                    <a:pt x="1561917" y="-163"/>
                  </a:cubicBezTo>
                  <a:lnTo>
                    <a:pt x="2280067" y="-163"/>
                  </a:lnTo>
                  <a:cubicBezTo>
                    <a:pt x="2386983" y="44"/>
                    <a:pt x="2473444" y="86880"/>
                    <a:pt x="2473252" y="193783"/>
                  </a:cubicBezTo>
                  <a:cubicBezTo>
                    <a:pt x="2473187" y="216631"/>
                    <a:pt x="2469122" y="239285"/>
                    <a:pt x="2461185" y="260707"/>
                  </a:cubicBezTo>
                  <a:lnTo>
                    <a:pt x="1090056" y="3953723"/>
                  </a:lnTo>
                  <a:cubicBezTo>
                    <a:pt x="1061923" y="4029558"/>
                    <a:pt x="989592" y="4079893"/>
                    <a:pt x="908679" y="40799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70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  <a:ln w="6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" name="Freeform: Shape 2"/>
            <p:cNvSpPr/>
            <p:nvPr userDrawn="1"/>
          </p:nvSpPr>
          <p:spPr>
            <a:xfrm>
              <a:off x="5193812" y="435429"/>
              <a:ext cx="6696577" cy="6422571"/>
            </a:xfrm>
            <a:custGeom>
              <a:avLst/>
              <a:gdLst>
                <a:gd name="connsiteX0" fmla="*/ 795880 w 1812995"/>
                <a:gd name="connsiteY0" fmla="*/ 0 h 1738812"/>
                <a:gd name="connsiteX1" fmla="*/ 1597387 w 1812995"/>
                <a:gd name="connsiteY1" fmla="*/ 0 h 1738812"/>
                <a:gd name="connsiteX2" fmla="*/ 1812995 w 1812995"/>
                <a:gd name="connsiteY2" fmla="*/ 216458 h 1738812"/>
                <a:gd name="connsiteX3" fmla="*/ 1799527 w 1812995"/>
                <a:gd name="connsiteY3" fmla="*/ 291150 h 1738812"/>
                <a:gd name="connsiteX4" fmla="*/ 1262045 w 1812995"/>
                <a:gd name="connsiteY4" fmla="*/ 1738812 h 1738812"/>
                <a:gd name="connsiteX5" fmla="*/ 0 w 1812995"/>
                <a:gd name="connsiteY5" fmla="*/ 1738812 h 1738812"/>
                <a:gd name="connsiteX6" fmla="*/ 593309 w 1812995"/>
                <a:gd name="connsiteY6" fmla="*/ 140786 h 1738812"/>
                <a:gd name="connsiteX7" fmla="*/ 795880 w 1812995"/>
                <a:gd name="connsiteY7" fmla="*/ 0 h 173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2995" h="1738812">
                  <a:moveTo>
                    <a:pt x="795880" y="0"/>
                  </a:moveTo>
                  <a:lnTo>
                    <a:pt x="1597387" y="0"/>
                  </a:lnTo>
                  <a:cubicBezTo>
                    <a:pt x="1716712" y="231"/>
                    <a:pt x="1813209" y="97147"/>
                    <a:pt x="1812995" y="216458"/>
                  </a:cubicBezTo>
                  <a:cubicBezTo>
                    <a:pt x="1812922" y="241958"/>
                    <a:pt x="1808385" y="267241"/>
                    <a:pt x="1799527" y="291150"/>
                  </a:cubicBezTo>
                  <a:lnTo>
                    <a:pt x="1262045" y="1738812"/>
                  </a:lnTo>
                  <a:lnTo>
                    <a:pt x="0" y="1738812"/>
                  </a:lnTo>
                  <a:lnTo>
                    <a:pt x="593309" y="140786"/>
                  </a:lnTo>
                  <a:cubicBezTo>
                    <a:pt x="624780" y="56128"/>
                    <a:pt x="705578" y="-28"/>
                    <a:pt x="795880" y="0"/>
                  </a:cubicBezTo>
                  <a:close/>
                </a:path>
              </a:pathLst>
            </a:custGeom>
            <a:blipFill rotWithShape="0">
              <a:blip r:embed="rId2"/>
              <a:srcRect/>
              <a:stretch>
                <a:fillRect l="-35540" r="-35540"/>
              </a:stretch>
            </a:blip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24" name="Freeform: Shape 23"/>
            <p:cNvSpPr/>
            <p:nvPr userDrawn="1"/>
          </p:nvSpPr>
          <p:spPr>
            <a:xfrm>
              <a:off x="4760287" y="5119188"/>
              <a:ext cx="1812995" cy="1738812"/>
            </a:xfrm>
            <a:custGeom>
              <a:avLst/>
              <a:gdLst>
                <a:gd name="connsiteX0" fmla="*/ 795880 w 1812995"/>
                <a:gd name="connsiteY0" fmla="*/ 0 h 1738812"/>
                <a:gd name="connsiteX1" fmla="*/ 1597387 w 1812995"/>
                <a:gd name="connsiteY1" fmla="*/ 0 h 1738812"/>
                <a:gd name="connsiteX2" fmla="*/ 1812995 w 1812995"/>
                <a:gd name="connsiteY2" fmla="*/ 216458 h 1738812"/>
                <a:gd name="connsiteX3" fmla="*/ 1799527 w 1812995"/>
                <a:gd name="connsiteY3" fmla="*/ 291150 h 1738812"/>
                <a:gd name="connsiteX4" fmla="*/ 1262045 w 1812995"/>
                <a:gd name="connsiteY4" fmla="*/ 1738812 h 1738812"/>
                <a:gd name="connsiteX5" fmla="*/ 0 w 1812995"/>
                <a:gd name="connsiteY5" fmla="*/ 1738812 h 1738812"/>
                <a:gd name="connsiteX6" fmla="*/ 593309 w 1812995"/>
                <a:gd name="connsiteY6" fmla="*/ 140786 h 1738812"/>
                <a:gd name="connsiteX7" fmla="*/ 795880 w 1812995"/>
                <a:gd name="connsiteY7" fmla="*/ 0 h 173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2995" h="1738812">
                  <a:moveTo>
                    <a:pt x="795880" y="0"/>
                  </a:moveTo>
                  <a:lnTo>
                    <a:pt x="1597387" y="0"/>
                  </a:lnTo>
                  <a:cubicBezTo>
                    <a:pt x="1716712" y="231"/>
                    <a:pt x="1813209" y="97147"/>
                    <a:pt x="1812995" y="216458"/>
                  </a:cubicBezTo>
                  <a:cubicBezTo>
                    <a:pt x="1812922" y="241958"/>
                    <a:pt x="1808385" y="267241"/>
                    <a:pt x="1799527" y="291150"/>
                  </a:cubicBezTo>
                  <a:lnTo>
                    <a:pt x="1262045" y="1738812"/>
                  </a:lnTo>
                  <a:lnTo>
                    <a:pt x="0" y="1738812"/>
                  </a:lnTo>
                  <a:lnTo>
                    <a:pt x="593309" y="140786"/>
                  </a:lnTo>
                  <a:cubicBezTo>
                    <a:pt x="624780" y="56128"/>
                    <a:pt x="705578" y="-28"/>
                    <a:pt x="79588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15000"/>
                  </a:schemeClr>
                </a:gs>
              </a:gsLst>
              <a:lin ang="5400000" scaled="1"/>
            </a:gradFill>
            <a:ln w="6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66751" y="1193800"/>
            <a:ext cx="4826990" cy="2645496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4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 userDrawn="1">
            <p:ph type="subTitle" sz="quarter" idx="1" hasCustomPrompt="1"/>
          </p:nvPr>
        </p:nvSpPr>
        <p:spPr>
          <a:xfrm>
            <a:off x="660400" y="4018575"/>
            <a:ext cx="4826990" cy="9285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60405" y="5822468"/>
            <a:ext cx="4826986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60400" y="5526419"/>
            <a:ext cx="4826990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www.officeplus.cn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 hasCustomPrompt="1"/>
          </p:nvPr>
        </p:nvSpPr>
        <p:spPr>
          <a:xfrm>
            <a:off x="660400" y="1092200"/>
            <a:ext cx="10858500" cy="504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78B1-822A-48DD-9412-1B7D6807ED91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alpha val="9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60400" y="1500188"/>
            <a:ext cx="2836800" cy="9144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r">
              <a:lnSpc>
                <a:spcPct val="100000"/>
              </a:lnSpc>
              <a:defRPr sz="2800"/>
            </a:lvl1pPr>
          </a:lstStyle>
          <a:p>
            <a:pPr lvl="0"/>
            <a:r>
              <a:rPr lang="en-US"/>
              <a:t>Agenda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 hasCustomPrompt="1"/>
          </p:nvPr>
        </p:nvSpPr>
        <p:spPr>
          <a:xfrm>
            <a:off x="3746500" y="1500187"/>
            <a:ext cx="7772400" cy="46332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457200" indent="-457200">
              <a:lnSpc>
                <a:spcPct val="130000"/>
              </a:lnSpc>
              <a:buFont typeface="+mj-lt"/>
              <a:buAutoNum type="arabicPeriod"/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</a:fld>
            <a:endParaRPr lang="en-US" altLang="zh-CN"/>
          </a:p>
        </p:txBody>
      </p:sp>
      <p:grpSp>
        <p:nvGrpSpPr>
          <p:cNvPr id="9" name="Group 8"/>
          <p:cNvGrpSpPr/>
          <p:nvPr/>
        </p:nvGrpSpPr>
        <p:grpSpPr>
          <a:xfrm>
            <a:off x="2626456" y="1500188"/>
            <a:ext cx="994563" cy="4634686"/>
            <a:chOff x="2626456" y="1500188"/>
            <a:chExt cx="994563" cy="463468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621019" y="1500188"/>
              <a:ext cx="0" cy="4633913"/>
            </a:xfrm>
            <a:prstGeom prst="line">
              <a:avLst/>
            </a:prstGeom>
            <a:solidFill>
              <a:srgbClr val="FFCC00"/>
            </a:solidFill>
            <a:ln w="3175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Freeform: Shape 11"/>
            <p:cNvSpPr>
              <a:spLocks noChangeAspect="1"/>
            </p:cNvSpPr>
            <p:nvPr/>
          </p:nvSpPr>
          <p:spPr bwMode="auto">
            <a:xfrm>
              <a:off x="2626456" y="5219207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gradFill>
          <a:gsLst>
            <a:gs pos="0">
              <a:schemeClr val="bg1"/>
            </a:gs>
            <a:gs pos="80000">
              <a:schemeClr val="accent1">
                <a:lumMod val="20000"/>
                <a:lumOff val="8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" y="0"/>
            <a:ext cx="12191999" cy="6858000"/>
            <a:chOff x="1" y="0"/>
            <a:chExt cx="12191999" cy="6858000"/>
          </a:xfrm>
        </p:grpSpPr>
        <p:sp>
          <p:nvSpPr>
            <p:cNvPr id="7" name="Freeform: Shape 6"/>
            <p:cNvSpPr/>
            <p:nvPr userDrawn="1"/>
          </p:nvSpPr>
          <p:spPr>
            <a:xfrm>
              <a:off x="5780968" y="0"/>
              <a:ext cx="6411032" cy="6858000"/>
            </a:xfrm>
            <a:custGeom>
              <a:avLst/>
              <a:gdLst>
                <a:gd name="connsiteX0" fmla="*/ 2546212 w 6411032"/>
                <a:gd name="connsiteY0" fmla="*/ 0 h 6858000"/>
                <a:gd name="connsiteX1" fmla="*/ 6411032 w 6411032"/>
                <a:gd name="connsiteY1" fmla="*/ 0 h 6858000"/>
                <a:gd name="connsiteX2" fmla="*/ 6411032 w 6411032"/>
                <a:gd name="connsiteY2" fmla="*/ 4671232 h 6858000"/>
                <a:gd name="connsiteX3" fmla="*/ 5599138 w 6411032"/>
                <a:gd name="connsiteY3" fmla="*/ 6858000 h 6858000"/>
                <a:gd name="connsiteX4" fmla="*/ 0 w 6411032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1032" h="6858000">
                  <a:moveTo>
                    <a:pt x="2546212" y="0"/>
                  </a:moveTo>
                  <a:lnTo>
                    <a:pt x="6411032" y="0"/>
                  </a:lnTo>
                  <a:lnTo>
                    <a:pt x="6411032" y="4671232"/>
                  </a:lnTo>
                  <a:lnTo>
                    <a:pt x="5599138" y="6858000"/>
                  </a:lnTo>
                  <a:lnTo>
                    <a:pt x="0" y="685800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50000"/>
                  </a:schemeClr>
                </a:gs>
                <a:gs pos="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5400000" scaled="1"/>
            </a:gradFill>
            <a:ln w="64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zh-CN" alt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5487390" y="435429"/>
              <a:ext cx="6696577" cy="6422571"/>
            </a:xfrm>
            <a:custGeom>
              <a:avLst/>
              <a:gdLst>
                <a:gd name="connsiteX0" fmla="*/ 795880 w 1812995"/>
                <a:gd name="connsiteY0" fmla="*/ 0 h 1738812"/>
                <a:gd name="connsiteX1" fmla="*/ 1597387 w 1812995"/>
                <a:gd name="connsiteY1" fmla="*/ 0 h 1738812"/>
                <a:gd name="connsiteX2" fmla="*/ 1812995 w 1812995"/>
                <a:gd name="connsiteY2" fmla="*/ 216458 h 1738812"/>
                <a:gd name="connsiteX3" fmla="*/ 1799527 w 1812995"/>
                <a:gd name="connsiteY3" fmla="*/ 291150 h 1738812"/>
                <a:gd name="connsiteX4" fmla="*/ 1262045 w 1812995"/>
                <a:gd name="connsiteY4" fmla="*/ 1738812 h 1738812"/>
                <a:gd name="connsiteX5" fmla="*/ 0 w 1812995"/>
                <a:gd name="connsiteY5" fmla="*/ 1738812 h 1738812"/>
                <a:gd name="connsiteX6" fmla="*/ 593309 w 1812995"/>
                <a:gd name="connsiteY6" fmla="*/ 140786 h 1738812"/>
                <a:gd name="connsiteX7" fmla="*/ 795880 w 1812995"/>
                <a:gd name="connsiteY7" fmla="*/ 0 h 173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2995" h="1738812">
                  <a:moveTo>
                    <a:pt x="795880" y="0"/>
                  </a:moveTo>
                  <a:lnTo>
                    <a:pt x="1597387" y="0"/>
                  </a:lnTo>
                  <a:cubicBezTo>
                    <a:pt x="1716712" y="231"/>
                    <a:pt x="1813209" y="97147"/>
                    <a:pt x="1812995" y="216458"/>
                  </a:cubicBezTo>
                  <a:cubicBezTo>
                    <a:pt x="1812922" y="241958"/>
                    <a:pt x="1808385" y="267241"/>
                    <a:pt x="1799527" y="291150"/>
                  </a:cubicBezTo>
                  <a:lnTo>
                    <a:pt x="1262045" y="1738812"/>
                  </a:lnTo>
                  <a:lnTo>
                    <a:pt x="0" y="1738812"/>
                  </a:lnTo>
                  <a:lnTo>
                    <a:pt x="593309" y="140786"/>
                  </a:lnTo>
                  <a:cubicBezTo>
                    <a:pt x="624780" y="56128"/>
                    <a:pt x="705578" y="-28"/>
                    <a:pt x="79588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15000"/>
                  </a:schemeClr>
                </a:gs>
              </a:gsLst>
              <a:lin ang="5400000" scaled="1"/>
            </a:gradFill>
            <a:ln w="64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 flipH="1" flipV="1">
              <a:off x="1" y="0"/>
              <a:ext cx="2130341" cy="3338752"/>
            </a:xfrm>
            <a:custGeom>
              <a:avLst/>
              <a:gdLst>
                <a:gd name="connsiteX0" fmla="*/ 2130341 w 2130341"/>
                <a:gd name="connsiteY0" fmla="*/ 3338752 h 3338752"/>
                <a:gd name="connsiteX1" fmla="*/ 0 w 2130341"/>
                <a:gd name="connsiteY1" fmla="*/ 3338752 h 3338752"/>
                <a:gd name="connsiteX2" fmla="*/ 1106008 w 2130341"/>
                <a:gd name="connsiteY2" fmla="*/ 355998 h 3338752"/>
                <a:gd name="connsiteX3" fmla="*/ 1617721 w 2130341"/>
                <a:gd name="connsiteY3" fmla="*/ 0 h 3338752"/>
                <a:gd name="connsiteX4" fmla="*/ 2130341 w 2130341"/>
                <a:gd name="connsiteY4" fmla="*/ 0 h 33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0341" h="3338752">
                  <a:moveTo>
                    <a:pt x="2130341" y="3338752"/>
                  </a:moveTo>
                  <a:lnTo>
                    <a:pt x="0" y="3338752"/>
                  </a:lnTo>
                  <a:lnTo>
                    <a:pt x="1106008" y="355998"/>
                  </a:lnTo>
                  <a:cubicBezTo>
                    <a:pt x="1185321" y="142008"/>
                    <a:pt x="1389514" y="-9"/>
                    <a:pt x="1617721" y="0"/>
                  </a:cubicBezTo>
                  <a:lnTo>
                    <a:pt x="2130341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accent1">
                    <a:lumMod val="60000"/>
                    <a:lumOff val="40000"/>
                    <a:alpha val="15000"/>
                  </a:schemeClr>
                </a:gs>
              </a:gsLst>
              <a:lin ang="5400000" scaled="1"/>
            </a:gradFill>
            <a:ln w="909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210339" y="827901"/>
              <a:ext cx="2111504" cy="3479318"/>
            </a:xfrm>
            <a:custGeom>
              <a:avLst/>
              <a:gdLst>
                <a:gd name="connsiteX0" fmla="*/ 908679 w 2476098"/>
                <a:gd name="connsiteY0" fmla="*/ 4079931 h 4080093"/>
                <a:gd name="connsiteX1" fmla="*/ 190531 w 2476098"/>
                <a:gd name="connsiteY1" fmla="*/ 4079931 h 4080093"/>
                <a:gd name="connsiteX2" fmla="*/ -2846 w 2476098"/>
                <a:gd name="connsiteY2" fmla="*/ 3886134 h 4080093"/>
                <a:gd name="connsiteX3" fmla="*/ 9284 w 2476098"/>
                <a:gd name="connsiteY3" fmla="*/ 3818997 h 4080093"/>
                <a:gd name="connsiteX4" fmla="*/ 1380413 w 2476098"/>
                <a:gd name="connsiteY4" fmla="*/ 125981 h 4080093"/>
                <a:gd name="connsiteX5" fmla="*/ 1561917 w 2476098"/>
                <a:gd name="connsiteY5" fmla="*/ -163 h 4080093"/>
                <a:gd name="connsiteX6" fmla="*/ 2280067 w 2476098"/>
                <a:gd name="connsiteY6" fmla="*/ -163 h 4080093"/>
                <a:gd name="connsiteX7" fmla="*/ 2473252 w 2476098"/>
                <a:gd name="connsiteY7" fmla="*/ 193783 h 4080093"/>
                <a:gd name="connsiteX8" fmla="*/ 2461185 w 2476098"/>
                <a:gd name="connsiteY8" fmla="*/ 260707 h 4080093"/>
                <a:gd name="connsiteX9" fmla="*/ 1090056 w 2476098"/>
                <a:gd name="connsiteY9" fmla="*/ 3953723 h 4080093"/>
                <a:gd name="connsiteX10" fmla="*/ 908679 w 2476098"/>
                <a:gd name="connsiteY10" fmla="*/ 4079931 h 408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098" h="4080093">
                  <a:moveTo>
                    <a:pt x="908679" y="4079931"/>
                  </a:moveTo>
                  <a:lnTo>
                    <a:pt x="190531" y="4079931"/>
                  </a:lnTo>
                  <a:cubicBezTo>
                    <a:pt x="83615" y="4079809"/>
                    <a:pt x="-2911" y="3993043"/>
                    <a:pt x="-2846" y="3886134"/>
                  </a:cubicBezTo>
                  <a:cubicBezTo>
                    <a:pt x="-2783" y="3863215"/>
                    <a:pt x="1283" y="3840484"/>
                    <a:pt x="9284" y="3818997"/>
                  </a:cubicBezTo>
                  <a:lnTo>
                    <a:pt x="1380413" y="125981"/>
                  </a:lnTo>
                  <a:cubicBezTo>
                    <a:pt x="1408611" y="50127"/>
                    <a:pt x="1481006" y="-188"/>
                    <a:pt x="1561917" y="-163"/>
                  </a:cubicBezTo>
                  <a:lnTo>
                    <a:pt x="2280067" y="-163"/>
                  </a:lnTo>
                  <a:cubicBezTo>
                    <a:pt x="2386983" y="44"/>
                    <a:pt x="2473444" y="86880"/>
                    <a:pt x="2473252" y="193783"/>
                  </a:cubicBezTo>
                  <a:cubicBezTo>
                    <a:pt x="2473187" y="216631"/>
                    <a:pt x="2469122" y="239285"/>
                    <a:pt x="2461185" y="260707"/>
                  </a:cubicBezTo>
                  <a:lnTo>
                    <a:pt x="1090056" y="3953723"/>
                  </a:lnTo>
                  <a:cubicBezTo>
                    <a:pt x="1061923" y="4029558"/>
                    <a:pt x="989592" y="4079893"/>
                    <a:pt x="908679" y="40799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70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  <a:ln w="6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5193812" y="435429"/>
              <a:ext cx="6696577" cy="6422571"/>
            </a:xfrm>
            <a:custGeom>
              <a:avLst/>
              <a:gdLst>
                <a:gd name="connsiteX0" fmla="*/ 795880 w 1812995"/>
                <a:gd name="connsiteY0" fmla="*/ 0 h 1738812"/>
                <a:gd name="connsiteX1" fmla="*/ 1597387 w 1812995"/>
                <a:gd name="connsiteY1" fmla="*/ 0 h 1738812"/>
                <a:gd name="connsiteX2" fmla="*/ 1812995 w 1812995"/>
                <a:gd name="connsiteY2" fmla="*/ 216458 h 1738812"/>
                <a:gd name="connsiteX3" fmla="*/ 1799527 w 1812995"/>
                <a:gd name="connsiteY3" fmla="*/ 291150 h 1738812"/>
                <a:gd name="connsiteX4" fmla="*/ 1262045 w 1812995"/>
                <a:gd name="connsiteY4" fmla="*/ 1738812 h 1738812"/>
                <a:gd name="connsiteX5" fmla="*/ 0 w 1812995"/>
                <a:gd name="connsiteY5" fmla="*/ 1738812 h 1738812"/>
                <a:gd name="connsiteX6" fmla="*/ 593309 w 1812995"/>
                <a:gd name="connsiteY6" fmla="*/ 140786 h 1738812"/>
                <a:gd name="connsiteX7" fmla="*/ 795880 w 1812995"/>
                <a:gd name="connsiteY7" fmla="*/ 0 h 173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2995" h="1738812">
                  <a:moveTo>
                    <a:pt x="795880" y="0"/>
                  </a:moveTo>
                  <a:lnTo>
                    <a:pt x="1597387" y="0"/>
                  </a:lnTo>
                  <a:cubicBezTo>
                    <a:pt x="1716712" y="231"/>
                    <a:pt x="1813209" y="97147"/>
                    <a:pt x="1812995" y="216458"/>
                  </a:cubicBezTo>
                  <a:cubicBezTo>
                    <a:pt x="1812922" y="241958"/>
                    <a:pt x="1808385" y="267241"/>
                    <a:pt x="1799527" y="291150"/>
                  </a:cubicBezTo>
                  <a:lnTo>
                    <a:pt x="1262045" y="1738812"/>
                  </a:lnTo>
                  <a:lnTo>
                    <a:pt x="0" y="1738812"/>
                  </a:lnTo>
                  <a:lnTo>
                    <a:pt x="593309" y="140786"/>
                  </a:lnTo>
                  <a:cubicBezTo>
                    <a:pt x="624780" y="56128"/>
                    <a:pt x="705578" y="-28"/>
                    <a:pt x="795880" y="0"/>
                  </a:cubicBezTo>
                  <a:close/>
                </a:path>
              </a:pathLst>
            </a:custGeom>
            <a:blipFill rotWithShape="0">
              <a:blip r:embed="rId2"/>
              <a:srcRect/>
              <a:stretch>
                <a:fillRect l="-35540" r="-35540"/>
              </a:stretch>
            </a:blip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4760287" y="5119188"/>
              <a:ext cx="1812995" cy="1738812"/>
            </a:xfrm>
            <a:custGeom>
              <a:avLst/>
              <a:gdLst>
                <a:gd name="connsiteX0" fmla="*/ 795880 w 1812995"/>
                <a:gd name="connsiteY0" fmla="*/ 0 h 1738812"/>
                <a:gd name="connsiteX1" fmla="*/ 1597387 w 1812995"/>
                <a:gd name="connsiteY1" fmla="*/ 0 h 1738812"/>
                <a:gd name="connsiteX2" fmla="*/ 1812995 w 1812995"/>
                <a:gd name="connsiteY2" fmla="*/ 216458 h 1738812"/>
                <a:gd name="connsiteX3" fmla="*/ 1799527 w 1812995"/>
                <a:gd name="connsiteY3" fmla="*/ 291150 h 1738812"/>
                <a:gd name="connsiteX4" fmla="*/ 1262045 w 1812995"/>
                <a:gd name="connsiteY4" fmla="*/ 1738812 h 1738812"/>
                <a:gd name="connsiteX5" fmla="*/ 0 w 1812995"/>
                <a:gd name="connsiteY5" fmla="*/ 1738812 h 1738812"/>
                <a:gd name="connsiteX6" fmla="*/ 593309 w 1812995"/>
                <a:gd name="connsiteY6" fmla="*/ 140786 h 1738812"/>
                <a:gd name="connsiteX7" fmla="*/ 795880 w 1812995"/>
                <a:gd name="connsiteY7" fmla="*/ 0 h 173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2995" h="1738812">
                  <a:moveTo>
                    <a:pt x="795880" y="0"/>
                  </a:moveTo>
                  <a:lnTo>
                    <a:pt x="1597387" y="0"/>
                  </a:lnTo>
                  <a:cubicBezTo>
                    <a:pt x="1716712" y="231"/>
                    <a:pt x="1813209" y="97147"/>
                    <a:pt x="1812995" y="216458"/>
                  </a:cubicBezTo>
                  <a:cubicBezTo>
                    <a:pt x="1812922" y="241958"/>
                    <a:pt x="1808385" y="267241"/>
                    <a:pt x="1799527" y="291150"/>
                  </a:cubicBezTo>
                  <a:lnTo>
                    <a:pt x="1262045" y="1738812"/>
                  </a:lnTo>
                  <a:lnTo>
                    <a:pt x="0" y="1738812"/>
                  </a:lnTo>
                  <a:lnTo>
                    <a:pt x="593309" y="140786"/>
                  </a:lnTo>
                  <a:cubicBezTo>
                    <a:pt x="624780" y="56128"/>
                    <a:pt x="705578" y="-28"/>
                    <a:pt x="79588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15000"/>
                  </a:schemeClr>
                </a:gs>
              </a:gsLst>
              <a:lin ang="5400000" scaled="1"/>
            </a:gradFill>
            <a:ln w="6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" name="Title 4"/>
          <p:cNvSpPr>
            <a:spLocks noGrp="1"/>
          </p:cNvSpPr>
          <p:nvPr userDrawn="1">
            <p:ph type="title" hasCustomPrompt="1"/>
          </p:nvPr>
        </p:nvSpPr>
        <p:spPr>
          <a:xfrm>
            <a:off x="6515100" y="910192"/>
            <a:ext cx="4998528" cy="250682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400"/>
            </a:lvl1pPr>
          </a:lstStyle>
          <a:p>
            <a:pPr lvl="0"/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 userDrawn="1">
            <p:ph type="body" sz="quarter" idx="1" hasCustomPrompt="1"/>
          </p:nvPr>
        </p:nvSpPr>
        <p:spPr>
          <a:xfrm>
            <a:off x="6515100" y="3690247"/>
            <a:ext cx="4998528" cy="111741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OfficePLUS</a:t>
            </a:r>
            <a:endParaRPr lang="zh-CN" altLang="en-US" dirty="0"/>
          </a:p>
        </p:txBody>
      </p:sp>
      <p:sp>
        <p:nvSpPr>
          <p:cNvPr id="8" name="Slide Number Placeholder 7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</a:fld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0">
              <a:blip r:embed="rId2"/>
              <a:srcRect/>
              <a:stretch>
                <a:fillRect l="-180" r="-18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2A54-1ED4-49C6-8154-FC2019FF8FB3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D36A-0885-4071-9EF1-0FE4286E17CF}" type="datetime1">
              <a:rPr lang="zh-CN" alt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OfficePLUS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Closing">
    <p:bg>
      <p:bgPr>
        <a:gradFill>
          <a:gsLst>
            <a:gs pos="0">
              <a:schemeClr val="bg1"/>
            </a:gs>
            <a:gs pos="39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26" name="Freeform: Shape 25"/>
            <p:cNvSpPr/>
            <p:nvPr userDrawn="1"/>
          </p:nvSpPr>
          <p:spPr>
            <a:xfrm>
              <a:off x="5780968" y="0"/>
              <a:ext cx="6411032" cy="6858000"/>
            </a:xfrm>
            <a:custGeom>
              <a:avLst/>
              <a:gdLst>
                <a:gd name="connsiteX0" fmla="*/ 2546212 w 6411032"/>
                <a:gd name="connsiteY0" fmla="*/ 0 h 6858000"/>
                <a:gd name="connsiteX1" fmla="*/ 6411032 w 6411032"/>
                <a:gd name="connsiteY1" fmla="*/ 0 h 6858000"/>
                <a:gd name="connsiteX2" fmla="*/ 6411032 w 6411032"/>
                <a:gd name="connsiteY2" fmla="*/ 4671232 h 6858000"/>
                <a:gd name="connsiteX3" fmla="*/ 5599138 w 6411032"/>
                <a:gd name="connsiteY3" fmla="*/ 6858000 h 6858000"/>
                <a:gd name="connsiteX4" fmla="*/ 0 w 6411032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1032" h="6858000">
                  <a:moveTo>
                    <a:pt x="2546212" y="0"/>
                  </a:moveTo>
                  <a:lnTo>
                    <a:pt x="6411032" y="0"/>
                  </a:lnTo>
                  <a:lnTo>
                    <a:pt x="6411032" y="4671232"/>
                  </a:lnTo>
                  <a:lnTo>
                    <a:pt x="5599138" y="6858000"/>
                  </a:lnTo>
                  <a:lnTo>
                    <a:pt x="0" y="685800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50000"/>
                  </a:schemeClr>
                </a:gs>
                <a:gs pos="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5400000" scaled="1"/>
            </a:gradFill>
            <a:ln w="64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zh-CN" altLang="en-US"/>
            </a:p>
          </p:txBody>
        </p:sp>
        <p:sp>
          <p:nvSpPr>
            <p:cNvPr id="4" name="Freeform: Shape 3"/>
            <p:cNvSpPr/>
            <p:nvPr userDrawn="1"/>
          </p:nvSpPr>
          <p:spPr>
            <a:xfrm>
              <a:off x="5487390" y="435429"/>
              <a:ext cx="6696577" cy="6422571"/>
            </a:xfrm>
            <a:custGeom>
              <a:avLst/>
              <a:gdLst>
                <a:gd name="connsiteX0" fmla="*/ 795880 w 1812995"/>
                <a:gd name="connsiteY0" fmla="*/ 0 h 1738812"/>
                <a:gd name="connsiteX1" fmla="*/ 1597387 w 1812995"/>
                <a:gd name="connsiteY1" fmla="*/ 0 h 1738812"/>
                <a:gd name="connsiteX2" fmla="*/ 1812995 w 1812995"/>
                <a:gd name="connsiteY2" fmla="*/ 216458 h 1738812"/>
                <a:gd name="connsiteX3" fmla="*/ 1799527 w 1812995"/>
                <a:gd name="connsiteY3" fmla="*/ 291150 h 1738812"/>
                <a:gd name="connsiteX4" fmla="*/ 1262045 w 1812995"/>
                <a:gd name="connsiteY4" fmla="*/ 1738812 h 1738812"/>
                <a:gd name="connsiteX5" fmla="*/ 0 w 1812995"/>
                <a:gd name="connsiteY5" fmla="*/ 1738812 h 1738812"/>
                <a:gd name="connsiteX6" fmla="*/ 593309 w 1812995"/>
                <a:gd name="connsiteY6" fmla="*/ 140786 h 1738812"/>
                <a:gd name="connsiteX7" fmla="*/ 795880 w 1812995"/>
                <a:gd name="connsiteY7" fmla="*/ 0 h 173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2995" h="1738812">
                  <a:moveTo>
                    <a:pt x="795880" y="0"/>
                  </a:moveTo>
                  <a:lnTo>
                    <a:pt x="1597387" y="0"/>
                  </a:lnTo>
                  <a:cubicBezTo>
                    <a:pt x="1716712" y="231"/>
                    <a:pt x="1813209" y="97147"/>
                    <a:pt x="1812995" y="216458"/>
                  </a:cubicBezTo>
                  <a:cubicBezTo>
                    <a:pt x="1812922" y="241958"/>
                    <a:pt x="1808385" y="267241"/>
                    <a:pt x="1799527" y="291150"/>
                  </a:cubicBezTo>
                  <a:lnTo>
                    <a:pt x="1262045" y="1738812"/>
                  </a:lnTo>
                  <a:lnTo>
                    <a:pt x="0" y="1738812"/>
                  </a:lnTo>
                  <a:lnTo>
                    <a:pt x="593309" y="140786"/>
                  </a:lnTo>
                  <a:cubicBezTo>
                    <a:pt x="624780" y="56128"/>
                    <a:pt x="705578" y="-28"/>
                    <a:pt x="79588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15000"/>
                  </a:schemeClr>
                </a:gs>
              </a:gsLst>
              <a:lin ang="5400000" scaled="1"/>
            </a:gradFill>
            <a:ln w="64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/>
            <p:cNvSpPr/>
            <p:nvPr/>
          </p:nvSpPr>
          <p:spPr>
            <a:xfrm flipH="1" flipV="1">
              <a:off x="1" y="0"/>
              <a:ext cx="2130341" cy="3338752"/>
            </a:xfrm>
            <a:custGeom>
              <a:avLst/>
              <a:gdLst>
                <a:gd name="connsiteX0" fmla="*/ 2130341 w 2130341"/>
                <a:gd name="connsiteY0" fmla="*/ 3338752 h 3338752"/>
                <a:gd name="connsiteX1" fmla="*/ 0 w 2130341"/>
                <a:gd name="connsiteY1" fmla="*/ 3338752 h 3338752"/>
                <a:gd name="connsiteX2" fmla="*/ 1106008 w 2130341"/>
                <a:gd name="connsiteY2" fmla="*/ 355998 h 3338752"/>
                <a:gd name="connsiteX3" fmla="*/ 1617721 w 2130341"/>
                <a:gd name="connsiteY3" fmla="*/ 0 h 3338752"/>
                <a:gd name="connsiteX4" fmla="*/ 2130341 w 2130341"/>
                <a:gd name="connsiteY4" fmla="*/ 0 h 33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0341" h="3338752">
                  <a:moveTo>
                    <a:pt x="2130341" y="3338752"/>
                  </a:moveTo>
                  <a:lnTo>
                    <a:pt x="0" y="3338752"/>
                  </a:lnTo>
                  <a:lnTo>
                    <a:pt x="1106008" y="355998"/>
                  </a:lnTo>
                  <a:cubicBezTo>
                    <a:pt x="1185321" y="142008"/>
                    <a:pt x="1389514" y="-9"/>
                    <a:pt x="1617721" y="0"/>
                  </a:cubicBezTo>
                  <a:lnTo>
                    <a:pt x="2130341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accent1">
                    <a:lumMod val="60000"/>
                    <a:lumOff val="40000"/>
                    <a:alpha val="15000"/>
                  </a:schemeClr>
                </a:gs>
              </a:gsLst>
              <a:lin ang="5400000" scaled="1"/>
            </a:gradFill>
            <a:ln w="909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210339" y="827901"/>
              <a:ext cx="2111504" cy="3479318"/>
            </a:xfrm>
            <a:custGeom>
              <a:avLst/>
              <a:gdLst>
                <a:gd name="connsiteX0" fmla="*/ 908679 w 2476098"/>
                <a:gd name="connsiteY0" fmla="*/ 4079931 h 4080093"/>
                <a:gd name="connsiteX1" fmla="*/ 190531 w 2476098"/>
                <a:gd name="connsiteY1" fmla="*/ 4079931 h 4080093"/>
                <a:gd name="connsiteX2" fmla="*/ -2846 w 2476098"/>
                <a:gd name="connsiteY2" fmla="*/ 3886134 h 4080093"/>
                <a:gd name="connsiteX3" fmla="*/ 9284 w 2476098"/>
                <a:gd name="connsiteY3" fmla="*/ 3818997 h 4080093"/>
                <a:gd name="connsiteX4" fmla="*/ 1380413 w 2476098"/>
                <a:gd name="connsiteY4" fmla="*/ 125981 h 4080093"/>
                <a:gd name="connsiteX5" fmla="*/ 1561917 w 2476098"/>
                <a:gd name="connsiteY5" fmla="*/ -163 h 4080093"/>
                <a:gd name="connsiteX6" fmla="*/ 2280067 w 2476098"/>
                <a:gd name="connsiteY6" fmla="*/ -163 h 4080093"/>
                <a:gd name="connsiteX7" fmla="*/ 2473252 w 2476098"/>
                <a:gd name="connsiteY7" fmla="*/ 193783 h 4080093"/>
                <a:gd name="connsiteX8" fmla="*/ 2461185 w 2476098"/>
                <a:gd name="connsiteY8" fmla="*/ 260707 h 4080093"/>
                <a:gd name="connsiteX9" fmla="*/ 1090056 w 2476098"/>
                <a:gd name="connsiteY9" fmla="*/ 3953723 h 4080093"/>
                <a:gd name="connsiteX10" fmla="*/ 908679 w 2476098"/>
                <a:gd name="connsiteY10" fmla="*/ 4079931 h 408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098" h="4080093">
                  <a:moveTo>
                    <a:pt x="908679" y="4079931"/>
                  </a:moveTo>
                  <a:lnTo>
                    <a:pt x="190531" y="4079931"/>
                  </a:lnTo>
                  <a:cubicBezTo>
                    <a:pt x="83615" y="4079809"/>
                    <a:pt x="-2911" y="3993043"/>
                    <a:pt x="-2846" y="3886134"/>
                  </a:cubicBezTo>
                  <a:cubicBezTo>
                    <a:pt x="-2783" y="3863215"/>
                    <a:pt x="1283" y="3840484"/>
                    <a:pt x="9284" y="3818997"/>
                  </a:cubicBezTo>
                  <a:lnTo>
                    <a:pt x="1380413" y="125981"/>
                  </a:lnTo>
                  <a:cubicBezTo>
                    <a:pt x="1408611" y="50127"/>
                    <a:pt x="1481006" y="-188"/>
                    <a:pt x="1561917" y="-163"/>
                  </a:cubicBezTo>
                  <a:lnTo>
                    <a:pt x="2280067" y="-163"/>
                  </a:lnTo>
                  <a:cubicBezTo>
                    <a:pt x="2386983" y="44"/>
                    <a:pt x="2473444" y="86880"/>
                    <a:pt x="2473252" y="193783"/>
                  </a:cubicBezTo>
                  <a:cubicBezTo>
                    <a:pt x="2473187" y="216631"/>
                    <a:pt x="2469122" y="239285"/>
                    <a:pt x="2461185" y="260707"/>
                  </a:cubicBezTo>
                  <a:lnTo>
                    <a:pt x="1090056" y="3953723"/>
                  </a:lnTo>
                  <a:cubicBezTo>
                    <a:pt x="1061923" y="4029558"/>
                    <a:pt x="989592" y="4079893"/>
                    <a:pt x="908679" y="40799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70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  <a:ln w="6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" name="Freeform: Shape 2"/>
            <p:cNvSpPr/>
            <p:nvPr userDrawn="1"/>
          </p:nvSpPr>
          <p:spPr>
            <a:xfrm>
              <a:off x="5193812" y="435429"/>
              <a:ext cx="6696577" cy="6422571"/>
            </a:xfrm>
            <a:custGeom>
              <a:avLst/>
              <a:gdLst>
                <a:gd name="connsiteX0" fmla="*/ 795880 w 1812995"/>
                <a:gd name="connsiteY0" fmla="*/ 0 h 1738812"/>
                <a:gd name="connsiteX1" fmla="*/ 1597387 w 1812995"/>
                <a:gd name="connsiteY1" fmla="*/ 0 h 1738812"/>
                <a:gd name="connsiteX2" fmla="*/ 1812995 w 1812995"/>
                <a:gd name="connsiteY2" fmla="*/ 216458 h 1738812"/>
                <a:gd name="connsiteX3" fmla="*/ 1799527 w 1812995"/>
                <a:gd name="connsiteY3" fmla="*/ 291150 h 1738812"/>
                <a:gd name="connsiteX4" fmla="*/ 1262045 w 1812995"/>
                <a:gd name="connsiteY4" fmla="*/ 1738812 h 1738812"/>
                <a:gd name="connsiteX5" fmla="*/ 0 w 1812995"/>
                <a:gd name="connsiteY5" fmla="*/ 1738812 h 1738812"/>
                <a:gd name="connsiteX6" fmla="*/ 593309 w 1812995"/>
                <a:gd name="connsiteY6" fmla="*/ 140786 h 1738812"/>
                <a:gd name="connsiteX7" fmla="*/ 795880 w 1812995"/>
                <a:gd name="connsiteY7" fmla="*/ 0 h 173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2995" h="1738812">
                  <a:moveTo>
                    <a:pt x="795880" y="0"/>
                  </a:moveTo>
                  <a:lnTo>
                    <a:pt x="1597387" y="0"/>
                  </a:lnTo>
                  <a:cubicBezTo>
                    <a:pt x="1716712" y="231"/>
                    <a:pt x="1813209" y="97147"/>
                    <a:pt x="1812995" y="216458"/>
                  </a:cubicBezTo>
                  <a:cubicBezTo>
                    <a:pt x="1812922" y="241958"/>
                    <a:pt x="1808385" y="267241"/>
                    <a:pt x="1799527" y="291150"/>
                  </a:cubicBezTo>
                  <a:lnTo>
                    <a:pt x="1262045" y="1738812"/>
                  </a:lnTo>
                  <a:lnTo>
                    <a:pt x="0" y="1738812"/>
                  </a:lnTo>
                  <a:lnTo>
                    <a:pt x="593309" y="140786"/>
                  </a:lnTo>
                  <a:cubicBezTo>
                    <a:pt x="624780" y="56128"/>
                    <a:pt x="705578" y="-28"/>
                    <a:pt x="795880" y="0"/>
                  </a:cubicBezTo>
                  <a:close/>
                </a:path>
              </a:pathLst>
            </a:custGeom>
            <a:blipFill rotWithShape="0">
              <a:blip r:embed="rId2"/>
              <a:srcRect/>
              <a:stretch>
                <a:fillRect l="-35540" r="-35540"/>
              </a:stretch>
            </a:blip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24" name="Freeform: Shape 23"/>
            <p:cNvSpPr/>
            <p:nvPr userDrawn="1"/>
          </p:nvSpPr>
          <p:spPr>
            <a:xfrm>
              <a:off x="4760287" y="5119188"/>
              <a:ext cx="1812995" cy="1738812"/>
            </a:xfrm>
            <a:custGeom>
              <a:avLst/>
              <a:gdLst>
                <a:gd name="connsiteX0" fmla="*/ 795880 w 1812995"/>
                <a:gd name="connsiteY0" fmla="*/ 0 h 1738812"/>
                <a:gd name="connsiteX1" fmla="*/ 1597387 w 1812995"/>
                <a:gd name="connsiteY1" fmla="*/ 0 h 1738812"/>
                <a:gd name="connsiteX2" fmla="*/ 1812995 w 1812995"/>
                <a:gd name="connsiteY2" fmla="*/ 216458 h 1738812"/>
                <a:gd name="connsiteX3" fmla="*/ 1799527 w 1812995"/>
                <a:gd name="connsiteY3" fmla="*/ 291150 h 1738812"/>
                <a:gd name="connsiteX4" fmla="*/ 1262045 w 1812995"/>
                <a:gd name="connsiteY4" fmla="*/ 1738812 h 1738812"/>
                <a:gd name="connsiteX5" fmla="*/ 0 w 1812995"/>
                <a:gd name="connsiteY5" fmla="*/ 1738812 h 1738812"/>
                <a:gd name="connsiteX6" fmla="*/ 593309 w 1812995"/>
                <a:gd name="connsiteY6" fmla="*/ 140786 h 1738812"/>
                <a:gd name="connsiteX7" fmla="*/ 795880 w 1812995"/>
                <a:gd name="connsiteY7" fmla="*/ 0 h 173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2995" h="1738812">
                  <a:moveTo>
                    <a:pt x="795880" y="0"/>
                  </a:moveTo>
                  <a:lnTo>
                    <a:pt x="1597387" y="0"/>
                  </a:lnTo>
                  <a:cubicBezTo>
                    <a:pt x="1716712" y="231"/>
                    <a:pt x="1813209" y="97147"/>
                    <a:pt x="1812995" y="216458"/>
                  </a:cubicBezTo>
                  <a:cubicBezTo>
                    <a:pt x="1812922" y="241958"/>
                    <a:pt x="1808385" y="267241"/>
                    <a:pt x="1799527" y="291150"/>
                  </a:cubicBezTo>
                  <a:lnTo>
                    <a:pt x="1262045" y="1738812"/>
                  </a:lnTo>
                  <a:lnTo>
                    <a:pt x="0" y="1738812"/>
                  </a:lnTo>
                  <a:lnTo>
                    <a:pt x="593309" y="140786"/>
                  </a:lnTo>
                  <a:cubicBezTo>
                    <a:pt x="624780" y="56128"/>
                    <a:pt x="705578" y="-28"/>
                    <a:pt x="79588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15000"/>
                  </a:schemeClr>
                </a:gs>
              </a:gsLst>
              <a:lin ang="5400000" scaled="1"/>
            </a:gradFill>
            <a:ln w="6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66751" y="1193800"/>
            <a:ext cx="4826990" cy="2645496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4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 userDrawn="1">
            <p:ph type="subTitle" sz="quarter" idx="1" hasCustomPrompt="1"/>
          </p:nvPr>
        </p:nvSpPr>
        <p:spPr>
          <a:xfrm>
            <a:off x="660400" y="4018575"/>
            <a:ext cx="4826990" cy="9285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60405" y="5822468"/>
            <a:ext cx="4826986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60400" y="5526419"/>
            <a:ext cx="4826990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www.officeplus.cn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EBC5-1D0D-411D-9EE3-C6F41EFD080C}" type="datetime1">
              <a:rPr lang="zh-CN" altLang="en-US" smtClean="0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OfficePLUS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</a:t>
            </a:r>
            <a:r>
              <a:rPr lang="en-US" altLang="zh-CN" dirty="0"/>
              <a:t>add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EBC5-1D0D-411D-9EE3-C6F41EFD080C}" type="datetime1">
              <a:rPr lang="zh-CN" alt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OfficePLUS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2" Type="http://schemas.openxmlformats.org/officeDocument/2006/relationships/slideLayout" Target="../slideLayouts/slideLayout5.xml"/><Relationship Id="rId21" Type="http://schemas.openxmlformats.org/officeDocument/2006/relationships/tags" Target="../tags/tag24.xml"/><Relationship Id="rId20" Type="http://schemas.openxmlformats.org/officeDocument/2006/relationships/tags" Target="../tags/tag23.xml"/><Relationship Id="rId2" Type="http://schemas.openxmlformats.org/officeDocument/2006/relationships/tags" Target="../tags/tag5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26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81000" y="-51435"/>
            <a:ext cx="12573635" cy="6957695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ct val="120000"/>
              </a:lnSpc>
            </a:pP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  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</p:txBody>
      </p:sp>
      <p:grpSp>
        <p:nvGrpSpPr>
          <p:cNvPr id="4" name="Group 3"/>
          <p:cNvGrpSpPr/>
          <p:nvPr/>
        </p:nvGrpSpPr>
        <p:grpSpPr>
          <a:xfrm rot="0">
            <a:off x="3784600" y="4783455"/>
            <a:ext cx="10265410" cy="601980"/>
            <a:chOff x="713236" y="4128982"/>
            <a:chExt cx="10752829" cy="601936"/>
          </a:xfrm>
        </p:grpSpPr>
        <p:sp>
          <p:nvSpPr>
            <p:cNvPr id="29" name="Rectangle 28"/>
            <p:cNvSpPr/>
            <p:nvPr/>
          </p:nvSpPr>
          <p:spPr>
            <a:xfrm>
              <a:off x="713236" y="4368256"/>
              <a:ext cx="1797512" cy="3626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altLang="zh-CN" sz="10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52065" y="4368256"/>
              <a:ext cx="1797512" cy="3626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altLang="zh-CN" sz="10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90895" y="4563243"/>
              <a:ext cx="1797512" cy="1676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altLang="zh-CN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429722" y="4128982"/>
              <a:ext cx="1797513" cy="601936"/>
              <a:chOff x="805988" y="4608436"/>
              <a:chExt cx="1797513" cy="60193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805988" y="4608436"/>
                <a:ext cx="65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kumimoji="1" lang="en-US" altLang="zh-CN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05989" y="5042697"/>
                <a:ext cx="1797512" cy="1676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 altLang="zh-CN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668552" y="4128982"/>
              <a:ext cx="1797513" cy="601936"/>
              <a:chOff x="805988" y="4608436"/>
              <a:chExt cx="1797513" cy="60193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805988" y="4608436"/>
                <a:ext cx="65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kumimoji="1" lang="en-US" altLang="zh-CN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05989" y="5042697"/>
                <a:ext cx="1797512" cy="1676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 altLang="zh-CN" sz="10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TextBox 7"/>
          <p:cNvSpPr txBox="1"/>
          <p:nvPr/>
        </p:nvSpPr>
        <p:spPr>
          <a:xfrm>
            <a:off x="1664425" y="1423540"/>
            <a:ext cx="8863330" cy="1568450"/>
          </a:xfrm>
          <a:prstGeom prst="rect">
            <a:avLst/>
          </a:prstGeom>
          <a:noFill/>
          <a:ln>
            <a:noFill/>
          </a:ln>
          <a:effectLst>
            <a:outerShdw blurRad="114300" dir="2700000" algn="tl" rotWithShape="0">
              <a:schemeClr val="bg1">
                <a:alpha val="92000"/>
              </a:schemeClr>
            </a:outerShdw>
          </a:effectLst>
        </p:spPr>
        <p:txBody>
          <a:bodyPr wrap="none" lIns="91440" tIns="45720" rIns="91440" bIns="45720" anchor="ctr" anchorCtr="0">
            <a:spAutoFit/>
          </a:bodyPr>
          <a:p>
            <a:pPr indent="0" algn="l" fontAlgn="auto">
              <a:lnSpc>
                <a:spcPct val="120000"/>
              </a:lnSpc>
            </a:pPr>
            <a:r>
              <a:rPr lang="zh-CN" altLang="en-US" sz="8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  <a:sym typeface="+mn-ea"/>
              </a:rPr>
              <a:t>关注消防</a:t>
            </a:r>
            <a:r>
              <a:rPr lang="en-US" altLang="zh-CN" sz="8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  <a:sym typeface="+mn-ea"/>
              </a:rPr>
              <a:t>  </a:t>
            </a:r>
            <a:r>
              <a:rPr lang="zh-CN" altLang="en-US" sz="8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  <a:sym typeface="+mn-ea"/>
              </a:rPr>
              <a:t>珍爱生命</a:t>
            </a:r>
            <a:endParaRPr kumimoji="1" lang="zh-CN" altLang="en-US" sz="8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舒体" panose="02010601030101010101" charset="-122"/>
              <a:ea typeface="方正舒体" panose="02010601030101010101" charset="-122"/>
              <a:cs typeface="方正舒体" panose="0201060103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47540" y="3142615"/>
            <a:ext cx="3565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消防安全汇报</a:t>
            </a:r>
            <a:endParaRPr lang="zh-CN" alt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97450" y="4377055"/>
            <a:ext cx="3565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effectLst/>
              </a:rPr>
              <a:t>报告人：朱瑞</a:t>
            </a:r>
            <a:endParaRPr lang="zh-CN" altLang="en-US" sz="2400" b="1">
              <a:effectLst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7855" y="1028420"/>
            <a:ext cx="7000647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办公安全消防知识：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办公室用电设备较多，需使用品牌插线板，不要超负荷用电；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定期检查线路有无老化，及时替换老旧、安全性能低的电插座；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碎纸机、打印机等体积较小的电器，使用时应远离桌布等可燃物；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手机、相机等电子产品充电时间不宜过长，以防电池爆炸；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及时清理桌面和过道杂物，以免引发火灾或影响火灾逃生；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下班关闭电脑、打印机、碎纸机、空调等电源，做到人走电断。</a:t>
            </a:r>
            <a:endParaRPr lang="zh-CN" altLang="en-US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7855" y="3255010"/>
            <a:ext cx="1052449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电气火灾预防安全知识：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购买时要认准 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3C 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标志；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万用孔插座不能选；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正确使用电源线；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不私拉乱接电线；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安装漏电保护装置； 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“专插专用”；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不要随意更换大型号保险丝或以其他金属丝代替保险丝；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规范用电；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气候炎热的夏季，电器使用频率加大，要注意用电安全，防止超负荷用电、电线短路而引发火灾事故。</a:t>
            </a:r>
            <a:endParaRPr lang="zh-CN" altLang="en-US" sz="1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Title 68"/>
          <p:cNvSpPr>
            <a:spLocks noGrp="1"/>
          </p:cNvSpPr>
          <p:nvPr/>
        </p:nvSpPr>
        <p:spPr>
          <a:xfrm>
            <a:off x="556895" y="215265"/>
            <a:ext cx="3202305" cy="70548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必备常识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321945"/>
            <a:ext cx="459105" cy="490220"/>
            <a:chOff x="0" y="507"/>
            <a:chExt cx="723" cy="874"/>
          </a:xfrm>
        </p:grpSpPr>
        <p:sp>
          <p:nvSpPr>
            <p:cNvPr id="11" name="矩形 10"/>
            <p:cNvSpPr/>
            <p:nvPr/>
          </p:nvSpPr>
          <p:spPr>
            <a:xfrm>
              <a:off x="563" y="507"/>
              <a:ext cx="160" cy="875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507"/>
              <a:ext cx="409" cy="875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352155" y="6409690"/>
            <a:ext cx="3657600" cy="274320"/>
          </a:xfrm>
        </p:spPr>
        <p:txBody>
          <a:bodyPr/>
          <a:p>
            <a:fld id="{7F65B630-C7FF-41C0-9923-C5E5E29EED81}" type="slidenum">
              <a:rPr lang="zh-CN" altLang="en-US" sz="1400" smtClean="0"/>
            </a:fld>
            <a:endParaRPr lang="zh-CN" alt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87324" y="999329"/>
            <a:ext cx="4469587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电动车火灾防范常识：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合理控制充电时间；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不在住宅内充电；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勿飞线充电；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不将电动车停放在楼道；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不要盲目改装电动车；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不购买和使用非标及超标电动车。</a:t>
            </a:r>
            <a:endParaRPr lang="zh-CN" altLang="en-US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7324" y="3236696"/>
            <a:ext cx="3950208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高层火灾预防：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家居装修，慎选材料；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电器故障，及时更换；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易燃物品，远离电源；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家中无人，关闭电气；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常清油污，不留隐患；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生命通道，保持畅通；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消防器材，家中常备；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善用设施，自觉维护；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可燃雨棚，及时拆除。</a:t>
            </a:r>
            <a:endParaRPr lang="zh-CN" altLang="en-US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85714" y="3320254"/>
            <a:ext cx="4923130" cy="274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大型商场消防知识：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了解消防设施以及逃生出口的位置；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勿乘坐电梯；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俯身前行；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保证自己的安全；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善用窗户；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通知消防员；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用湿毛巾捂住口鼻；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ts val="400"/>
              </a:spcBef>
              <a:buFont typeface="+mj-ea"/>
              <a:buAutoNum type="circleNumDbPlain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争分夺秒，眼观八方。</a:t>
            </a:r>
            <a:endParaRPr lang="zh-CN" altLang="en-US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84749" y="1004798"/>
            <a:ext cx="4601260" cy="214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家庭粉尘火灾预防：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ts val="400"/>
              </a:spcBef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家庭常见的粉状易燃物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麦粉、面粉、糖粉、淀粉、奶粉、豆浆粉等。使用粉尘等粉末状有机物时须远离明火，在做面粉或小麦粉食物时一定要远离灶台、天然气等明火区域，最好开窗操作。锅里着火时绝对不要用面粉救火。￼在厨房等有明火的地方，除了不能撒面粉，也不能喷杀虫剂哦！</a:t>
            </a:r>
            <a:endParaRPr lang="zh-CN" altLang="en-US" sz="1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Title 68"/>
          <p:cNvSpPr>
            <a:spLocks noGrp="1"/>
          </p:cNvSpPr>
          <p:nvPr/>
        </p:nvSpPr>
        <p:spPr>
          <a:xfrm>
            <a:off x="556895" y="215265"/>
            <a:ext cx="10858500" cy="70548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必备常识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321945"/>
            <a:ext cx="459105" cy="490220"/>
            <a:chOff x="0" y="507"/>
            <a:chExt cx="723" cy="874"/>
          </a:xfrm>
        </p:grpSpPr>
        <p:sp>
          <p:nvSpPr>
            <p:cNvPr id="11" name="矩形 10"/>
            <p:cNvSpPr/>
            <p:nvPr/>
          </p:nvSpPr>
          <p:spPr>
            <a:xfrm>
              <a:off x="563" y="507"/>
              <a:ext cx="160" cy="875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507"/>
              <a:ext cx="409" cy="875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352155" y="6409690"/>
            <a:ext cx="3657600" cy="274320"/>
          </a:xfrm>
        </p:spPr>
        <p:txBody>
          <a:bodyPr/>
          <a:p>
            <a:fld id="{7F65B630-C7FF-41C0-9923-C5E5E29EED81}" type="slidenum">
              <a:rPr lang="zh-CN" altLang="en-US" sz="1400" smtClean="0"/>
            </a:fld>
            <a:endParaRPr lang="zh-CN" alt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13" y="1110667"/>
            <a:ext cx="4396508" cy="49011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36870" y="1594485"/>
            <a:ext cx="6379210" cy="232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just" fontAlgn="auto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将灭火器提至着火点上风口处，距离火源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米左右。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-457200" algn="just" fontAlgn="auto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放下灭火器，调整喇叭筒位置，由于二氧化碳灭火器没有喷射软管，应把喇叭筒向上扳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70-90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度。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-457200" algn="just" fontAlgn="auto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拔掉铅封和保险栓，一手握住喇叭筒根部的手柄，另一只手紧握起臂阀的压把，对准上方方向火源根部进行扫射。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Title 68"/>
          <p:cNvSpPr>
            <a:spLocks noGrp="1"/>
          </p:cNvSpPr>
          <p:nvPr/>
        </p:nvSpPr>
        <p:spPr>
          <a:xfrm>
            <a:off x="556895" y="215265"/>
            <a:ext cx="10858500" cy="70548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正确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认识灭火器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321945"/>
            <a:ext cx="459105" cy="490220"/>
            <a:chOff x="0" y="507"/>
            <a:chExt cx="723" cy="874"/>
          </a:xfrm>
        </p:grpSpPr>
        <p:sp>
          <p:nvSpPr>
            <p:cNvPr id="11" name="矩形 10"/>
            <p:cNvSpPr/>
            <p:nvPr/>
          </p:nvSpPr>
          <p:spPr>
            <a:xfrm>
              <a:off x="563" y="507"/>
              <a:ext cx="160" cy="875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507"/>
              <a:ext cx="409" cy="875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352155" y="6409690"/>
            <a:ext cx="3657600" cy="274320"/>
          </a:xfrm>
        </p:spPr>
        <p:txBody>
          <a:bodyPr/>
          <a:p>
            <a:fld id="{7F65B630-C7FF-41C0-9923-C5E5E29EED81}" type="slidenum">
              <a:rPr lang="zh-CN" altLang="en-US" sz="1400" smtClean="0"/>
            </a:fld>
            <a:endParaRPr lang="zh-CN" altLang="en-US" sz="1400" smtClean="0"/>
          </a:p>
        </p:txBody>
      </p:sp>
      <p:sp>
        <p:nvSpPr>
          <p:cNvPr id="16" name="文本框 15"/>
          <p:cNvSpPr txBox="1"/>
          <p:nvPr/>
        </p:nvSpPr>
        <p:spPr>
          <a:xfrm>
            <a:off x="5323840" y="1052830"/>
            <a:ext cx="1894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使用方法：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" y="1103630"/>
            <a:ext cx="4284345" cy="52374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17820" y="1528445"/>
            <a:ext cx="6346190" cy="4715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just" fontAlgn="auto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首先要检查灭火器是否在正常的工作压力范围；灭火器压力表分为三个颜色区域，黄色表示压力充足，绿色表示压力正常，红色表示欠压；一般选用灭火器指针至少要在绿色区域，否则就需要到安监部门充压。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-457200" algn="just" fontAlgn="auto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将灭火器上下颠倒几次，使里面的干粉松动。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-457200" algn="just" fontAlgn="auto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拔掉保险销；一般为铅封或者塑料保险销，直接用手拉住拉环，使劲向外拉就可以将保险销拉掉。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-457200" algn="just" fontAlgn="auto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拉掉保险销后，一只手握住压把，另一只手抓好喷管，将灭火器竖直放置；当用力按下压把时，干粉便会从喷管里面喷出。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-457200" algn="just" fontAlgn="auto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喷射时，要对准火焰根部，站在上风向离火焰根部距离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米左右。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215265"/>
            <a:ext cx="4300855" cy="704850"/>
            <a:chOff x="0" y="339"/>
            <a:chExt cx="6773" cy="1110"/>
          </a:xfrm>
        </p:grpSpPr>
        <p:sp>
          <p:nvSpPr>
            <p:cNvPr id="3" name="Title 68"/>
            <p:cNvSpPr>
              <a:spLocks noGrp="1"/>
            </p:cNvSpPr>
            <p:nvPr/>
          </p:nvSpPr>
          <p:spPr>
            <a:xfrm>
              <a:off x="877" y="339"/>
              <a:ext cx="5897" cy="1111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90000"/>
                </a:lnSpc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正确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认识灭火器</a:t>
              </a:r>
              <a:endPara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507"/>
              <a:ext cx="723" cy="772"/>
              <a:chOff x="0" y="507"/>
              <a:chExt cx="723" cy="87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63" y="507"/>
                <a:ext cx="160" cy="875"/>
              </a:xfrm>
              <a:prstGeom prst="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507"/>
                <a:ext cx="409" cy="875"/>
              </a:xfrm>
              <a:prstGeom prst="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352155" y="6409690"/>
            <a:ext cx="3657600" cy="274320"/>
          </a:xfrm>
        </p:spPr>
        <p:txBody>
          <a:bodyPr/>
          <a:p>
            <a:fld id="{7F65B630-C7FF-41C0-9923-C5E5E29EED81}" type="slidenum">
              <a:rPr lang="zh-CN" altLang="en-US" sz="1400" smtClean="0"/>
            </a:fld>
            <a:endParaRPr lang="zh-CN" altLang="en-US" sz="1400" smtClean="0"/>
          </a:p>
        </p:txBody>
      </p:sp>
      <p:sp>
        <p:nvSpPr>
          <p:cNvPr id="16" name="文本框 15"/>
          <p:cNvSpPr txBox="1"/>
          <p:nvPr/>
        </p:nvSpPr>
        <p:spPr>
          <a:xfrm>
            <a:off x="5323840" y="1052830"/>
            <a:ext cx="1894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使用方法：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5" y="1082675"/>
            <a:ext cx="4195445" cy="51104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08295" y="1477645"/>
            <a:ext cx="6376035" cy="4715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fontAlgn="auto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首先需要确认火源的种类和大小，根据火源的特点选择合适的灭火器材和方法。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-457200" fontAlgn="auto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从灭火器上检查指示器，检查是否需要更换或重新充装。确认灭火器的使用方法和灭火介质。确认安装位置，拆除灭火器的保护措施，并将喷嘴指向火源。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-457200" fontAlgn="auto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把灭火器从墙上取下，握住握把，将保险销逆时针转动。在拉开安全销的同时，用力按下手柄，让灭火器开始喷射。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-457200" fontAlgn="auto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喷射灭火剂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将喷嘴对准火源，控制好姿势和距离；控制好灭火器的移动速度和喷洒范围，确保灭火剂能够覆盖全部火源。在使用过程中逐步向着火点逼近，并保持充足的姿势和距离。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-457200" fontAlgn="auto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在灭火器灭火后，需要确认灭火效果是否完全。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215265"/>
            <a:ext cx="4300855" cy="704850"/>
            <a:chOff x="0" y="339"/>
            <a:chExt cx="6773" cy="1110"/>
          </a:xfrm>
        </p:grpSpPr>
        <p:sp>
          <p:nvSpPr>
            <p:cNvPr id="3" name="Title 68"/>
            <p:cNvSpPr>
              <a:spLocks noGrp="1"/>
            </p:cNvSpPr>
            <p:nvPr/>
          </p:nvSpPr>
          <p:spPr>
            <a:xfrm>
              <a:off x="877" y="339"/>
              <a:ext cx="5897" cy="1111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90000"/>
                </a:lnSpc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正确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认识灭火器</a:t>
              </a:r>
              <a:endPara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507"/>
              <a:ext cx="723" cy="772"/>
              <a:chOff x="0" y="507"/>
              <a:chExt cx="723" cy="87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63" y="507"/>
                <a:ext cx="160" cy="875"/>
              </a:xfrm>
              <a:prstGeom prst="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507"/>
                <a:ext cx="409" cy="875"/>
              </a:xfrm>
              <a:prstGeom prst="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>
          <a:xfrm>
            <a:off x="8352155" y="6409690"/>
            <a:ext cx="3657600" cy="274320"/>
          </a:xfrm>
        </p:spPr>
        <p:txBody>
          <a:bodyPr/>
          <a:p>
            <a:fld id="{7F65B630-C7FF-41C0-9923-C5E5E29EED81}" type="slidenum">
              <a:rPr lang="zh-CN" altLang="en-US" sz="1400" smtClean="0"/>
            </a:fld>
            <a:endParaRPr lang="zh-CN" altLang="en-US" sz="1400" smtClean="0"/>
          </a:p>
        </p:txBody>
      </p:sp>
      <p:sp>
        <p:nvSpPr>
          <p:cNvPr id="16" name="文本框 15"/>
          <p:cNvSpPr txBox="1"/>
          <p:nvPr/>
        </p:nvSpPr>
        <p:spPr>
          <a:xfrm>
            <a:off x="5323840" y="1052830"/>
            <a:ext cx="1894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使用方法：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" y="1116330"/>
            <a:ext cx="4107815" cy="51320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96230" y="1513205"/>
            <a:ext cx="495744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fontAlgn="auto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先将灭火器靠在身体上，拔出安全销。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-457200" fontAlgn="auto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用右手握住喷嘴，左手按压灭火器上方的把手。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-457200" fontAlgn="auto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将喷嘴对准火源，喷出灭火剂。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-457200" fontAlgn="auto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使用时要注意保持距离，避免灭火剂喷溅到人体或物体上。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215265"/>
            <a:ext cx="4301490" cy="705485"/>
            <a:chOff x="0" y="339"/>
            <a:chExt cx="6774" cy="1111"/>
          </a:xfrm>
        </p:grpSpPr>
        <p:sp>
          <p:nvSpPr>
            <p:cNvPr id="3" name="Title 68"/>
            <p:cNvSpPr>
              <a:spLocks noGrp="1"/>
            </p:cNvSpPr>
            <p:nvPr/>
          </p:nvSpPr>
          <p:spPr>
            <a:xfrm>
              <a:off x="877" y="339"/>
              <a:ext cx="5897" cy="1111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90000"/>
                </a:lnSpc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正确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认识灭火器</a:t>
              </a:r>
              <a:endPara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507"/>
              <a:ext cx="723" cy="772"/>
              <a:chOff x="0" y="507"/>
              <a:chExt cx="723" cy="87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63" y="507"/>
                <a:ext cx="160" cy="875"/>
              </a:xfrm>
              <a:prstGeom prst="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507"/>
                <a:ext cx="409" cy="875"/>
              </a:xfrm>
              <a:prstGeom prst="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>
          <a:xfrm>
            <a:off x="8352155" y="6409690"/>
            <a:ext cx="3657600" cy="274320"/>
          </a:xfrm>
        </p:spPr>
        <p:txBody>
          <a:bodyPr/>
          <a:p>
            <a:fld id="{7F65B630-C7FF-41C0-9923-C5E5E29EED81}" type="slidenum">
              <a:rPr lang="zh-CN" altLang="en-US" sz="1400" smtClean="0"/>
            </a:fld>
            <a:endParaRPr lang="zh-CN" altLang="en-US" sz="1400" smtClean="0"/>
          </a:p>
        </p:txBody>
      </p:sp>
      <p:sp>
        <p:nvSpPr>
          <p:cNvPr id="16" name="文本框 15"/>
          <p:cNvSpPr txBox="1"/>
          <p:nvPr/>
        </p:nvSpPr>
        <p:spPr>
          <a:xfrm>
            <a:off x="5323840" y="1052830"/>
            <a:ext cx="1894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使用方法：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en-US" dirty="0"/>
              <a:t>0</a:t>
            </a:r>
            <a:r>
              <a:rPr lang="en-US" altLang="zh-CN" dirty="0"/>
              <a:t>3</a:t>
            </a:r>
            <a:r>
              <a:rPr lang="en-US" dirty="0"/>
              <a:t>.</a:t>
            </a:r>
            <a:r>
              <a:rPr lang="zh-CN" altLang="en-US" dirty="0"/>
              <a:t>火灾的处理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459105" y="1018540"/>
            <a:ext cx="11343640" cy="430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保持冷静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：首先要保持冷静，评估火势和自己的位置，决定下一步行动方案。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判断火源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：了解火源的位置，如果是自己家的火，需要快速判断火源来自何处，并考虑可能的逃生路径。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疏散家人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：如果有家庭成员在家，应立即疏散他们到安全的地方。确保他们的安全是最重要的。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利用资源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：如果可能，可以利用身边的物品进行灭火，如湿抹布、湿毛巾等。但是，如果没有合适的灭火工具，应尽快离开火源区域。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拨打火警电话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：迅速拨打火警电话，向警方报告火警情况和你的具体位置。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寻求帮助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：如果可能，尝试联系邻居或其他人士请求援助。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利用建筑结构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：如果火势不大，可以考虑利用建筑的结构特点，如通过窗户逃生或者在楼梯间采取低姿匍匐前进的方式逃离火场。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穿戴适当的防护装备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：如果在火场中，应穿戴适当的个人防护装备，如防热面罩、手套等，以保护自己免受烧伤和其他伤害。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等待救援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：在等待消防员到达的过程中，应尽可能保持疏散通道畅通，并照顾好老人和孩子等弱势群体，防止他们在逃生过程中受伤或被拥挤的人群绊倒。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215265"/>
            <a:ext cx="4882515" cy="705485"/>
            <a:chOff x="0" y="339"/>
            <a:chExt cx="7689" cy="1111"/>
          </a:xfrm>
        </p:grpSpPr>
        <p:sp>
          <p:nvSpPr>
            <p:cNvPr id="7" name="Title 68"/>
            <p:cNvSpPr>
              <a:spLocks noGrp="1"/>
            </p:cNvSpPr>
            <p:nvPr/>
          </p:nvSpPr>
          <p:spPr>
            <a:xfrm>
              <a:off x="877" y="339"/>
              <a:ext cx="6812" cy="1111"/>
            </a:xfrm>
            <a:prstGeom prst="rect">
              <a:avLst/>
            </a:prstGeom>
          </p:spPr>
          <p:txBody>
            <a:bodyPr vert="horz" wrap="square" lIns="91440" tIns="45720" rIns="91440" bIns="45720" rtlCol="0" anchor="b"/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90000"/>
                </a:lnSpc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生活居民区发生火灾时</a:t>
              </a:r>
              <a:endPara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507"/>
              <a:ext cx="723" cy="772"/>
              <a:chOff x="0" y="507"/>
              <a:chExt cx="723" cy="87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63" y="507"/>
                <a:ext cx="160" cy="875"/>
              </a:xfrm>
              <a:prstGeom prst="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507"/>
                <a:ext cx="409" cy="875"/>
              </a:xfrm>
              <a:prstGeom prst="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986790" y="5453380"/>
            <a:ext cx="10563860" cy="829945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indent="0" fontAlgn="auto">
              <a:lnSpc>
                <a:spcPct val="120000"/>
              </a:lnSpc>
            </a:pPr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总之，对于居民区发生的火灾，最重要的是保持冷静，合理利用周围的资源，并与周围的人合作，共同努力控制火势并寻求救援.！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>
          <a:xfrm>
            <a:off x="8352155" y="6409690"/>
            <a:ext cx="3657600" cy="274320"/>
          </a:xfrm>
        </p:spPr>
        <p:txBody>
          <a:bodyPr/>
          <a:p>
            <a:fld id="{7F65B630-C7FF-41C0-9923-C5E5E29EED81}" type="slidenum">
              <a:rPr lang="zh-CN" altLang="en-US" sz="1400" smtClean="0"/>
            </a:fld>
            <a:endParaRPr lang="zh-CN" altLang="en-US" sz="140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alphaModFix amt="55000"/>
          </a:blip>
          <a:stretch>
            <a:fillRect/>
          </a:stretch>
        </p:blipFill>
        <p:spPr>
          <a:xfrm>
            <a:off x="8216372" y="-58522"/>
            <a:ext cx="3975628" cy="4543931"/>
          </a:xfrm>
          <a:prstGeom prst="rect">
            <a:avLst/>
          </a:prstGeom>
          <a:effectLst>
            <a:softEdge rad="317500"/>
          </a:effectLst>
          <a:scene3d>
            <a:camera prst="obliqueBottomLeft"/>
            <a:lightRig rig="threePt" dir="t"/>
          </a:scene3d>
        </p:spPr>
      </p:pic>
      <p:sp>
        <p:nvSpPr>
          <p:cNvPr id="4" name="文本框 3"/>
          <p:cNvSpPr txBox="1"/>
          <p:nvPr/>
        </p:nvSpPr>
        <p:spPr>
          <a:xfrm>
            <a:off x="459105" y="1013460"/>
            <a:ext cx="11093450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了解环境：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首先需要弄清楚所在楼层的布局以疏散通道、安全出口的位置，以便于在紧急情况下能够迅速找到逃生路线。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 fontAlgn="auto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避免盲目行动：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在撤离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或开门，以免增加受困的风险。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 fontAlgn="auto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利用低层路径：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由于浓烟通常位于高层，因此应尽量选择较低的路径前进，比如贴近墙壁，并使用浸湿的毛巾捂住口鼻以减少烟雾吸入。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 fontAlgn="auto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不乘坐电梯：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在火势较大的情况下，应避免使用电梯，因为可能因电梯故障而导致更严重的后果。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 fontAlgn="auto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自制简易防烟工具：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如果没有足够的水或其他防烟工具，可以使用衣物或毛巾沾水后堵塞门窗缝隙，以防止烟雾进入。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 fontAlgn="auto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等待救援：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如果在室内被困，可以尝试用浸湿的衣物或毛巾堵住门窗缝隙，并保持冷静等待救援。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 fontAlgn="auto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及时报警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：一旦确定安全位置，应立即拨打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119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向消防部门报告情况，以便他们能够更快地到达现场进行处置。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 fontAlgn="auto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保持镇静：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在面对火灾时，最重要的是保持镇静，迅速判断逃生路线，并按照正确的指引行动。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 fontAlgn="auto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寻找明亮区域：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在撤离时，应尽量朝着明亮或有开阔视野的地方移动，同时注意避开烟火的封锁区域。如果无法直接逃离，可以考虑利用阳台、气窗、天台等空间向外逃生，或者寻找可以暂时躲避的区域。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215265"/>
            <a:ext cx="4882515" cy="705485"/>
            <a:chOff x="0" y="339"/>
            <a:chExt cx="7689" cy="1111"/>
          </a:xfrm>
        </p:grpSpPr>
        <p:sp>
          <p:nvSpPr>
            <p:cNvPr id="5" name="Title 68"/>
            <p:cNvSpPr>
              <a:spLocks noGrp="1"/>
            </p:cNvSpPr>
            <p:nvPr/>
          </p:nvSpPr>
          <p:spPr>
            <a:xfrm>
              <a:off x="877" y="339"/>
              <a:ext cx="6812" cy="1111"/>
            </a:xfrm>
            <a:prstGeom prst="rect">
              <a:avLst/>
            </a:prstGeom>
          </p:spPr>
          <p:txBody>
            <a:bodyPr vert="horz" wrap="square" lIns="91440" tIns="45720" rIns="91440" bIns="45720" rtlCol="0" anchor="b"/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90000"/>
                </a:lnSpc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校园发生火灾时</a:t>
              </a:r>
              <a:endPara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507"/>
              <a:ext cx="723" cy="772"/>
              <a:chOff x="0" y="507"/>
              <a:chExt cx="723" cy="87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63" y="507"/>
                <a:ext cx="160" cy="875"/>
              </a:xfrm>
              <a:prstGeom prst="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507"/>
                <a:ext cx="409" cy="875"/>
              </a:xfrm>
              <a:prstGeom prst="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950595" y="5690870"/>
            <a:ext cx="10685780" cy="829945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indent="0" fontAlgn="auto">
              <a:lnSpc>
                <a:spcPct val="120000"/>
              </a:lnSpc>
            </a:pPr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总之，在校园发生火灾时，应优先考虑自身的安全和健康，遵循上述逃生指南，确保能够在混乱中保持清醒的头脑和有效的行动！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>
          <a:xfrm>
            <a:off x="8352155" y="6409690"/>
            <a:ext cx="3657600" cy="274320"/>
          </a:xfrm>
        </p:spPr>
        <p:txBody>
          <a:bodyPr/>
          <a:p>
            <a:fld id="{7F65B630-C7FF-41C0-9923-C5E5E29EED81}" type="slidenum">
              <a:rPr lang="zh-CN" altLang="en-US" sz="1400" smtClean="0"/>
            </a:fld>
            <a:endParaRPr lang="zh-CN" altLang="en-US" sz="1400" smtClean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8305" y="1056005"/>
            <a:ext cx="11220450" cy="423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16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迅速切断电源：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如果火灾涉及电器或线路，应首先切断电源，以防止电器爆炸或触电。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lnSpc>
                <a:spcPts val="216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使用灭火器：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对于油锅、电器等引起的火灾，可以使用干粉或气体灭火器进行灭火。但注意，电器起火时不可直接泼水灭火，以防触电或电器爆炸伤人。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lnSpc>
                <a:spcPts val="216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使用湿布或湿土覆盖：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对于木头、纸张、棉布等起火，可以直接用湿抹布或湿土覆盖灭火。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lnSpc>
                <a:spcPts val="216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使用沙土或湿棉被覆盖：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对于油类、酒精等起火，不可用水去扑救，可用沙土或浸湿的棉被迅速覆盖。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lnSpc>
                <a:spcPts val="216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使用水灭火：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对于煤气起火，可用湿毛巾盖住火点，迅速切断气源。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lnSpc>
                <a:spcPts val="216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报警求助：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一旦发现火情无法控制，应立即拨打火警电话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119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，报警时要讲清详细地址、起火部位、着火物质、火势大小、报警人姓名及电话号码，并派人到路口迎候消防车。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lnSpc>
                <a:spcPts val="216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逃生自救：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火灾发生时，应冷静选择逃生路线，利用疏散楼梯、阳台、落水管等逃生自救。如果逃生路线被火封锁，应立即退回室内，关闭门窗，堵住缝隙，有条件的向门窗浇水。不要盲目跳楼，可用梯子或把床单撕成条状连起来，紧拴在门窗档或重物上，顺势滑下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lnSpc>
                <a:spcPts val="216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自我防护：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身上着火时，不要奔跑，可就地打滚用厚重的衣物压灭火苗。不要留恋财物，尽快逃出火场，已经逃出火场千万不要再返回。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0" y="215265"/>
            <a:ext cx="4882515" cy="705485"/>
            <a:chOff x="0" y="339"/>
            <a:chExt cx="7689" cy="1111"/>
          </a:xfrm>
        </p:grpSpPr>
        <p:sp>
          <p:nvSpPr>
            <p:cNvPr id="5" name="Title 68"/>
            <p:cNvSpPr>
              <a:spLocks noGrp="1"/>
            </p:cNvSpPr>
            <p:nvPr/>
          </p:nvSpPr>
          <p:spPr>
            <a:xfrm>
              <a:off x="877" y="339"/>
              <a:ext cx="6812" cy="1111"/>
            </a:xfrm>
            <a:prstGeom prst="rect">
              <a:avLst/>
            </a:prstGeom>
          </p:spPr>
          <p:txBody>
            <a:bodyPr vert="horz" wrap="square" lIns="91440" tIns="45720" rIns="91440" bIns="45720" rtlCol="0" anchor="b"/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90000"/>
                </a:lnSpc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发生小型火灾时</a:t>
              </a:r>
              <a:endPara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507"/>
              <a:ext cx="723" cy="772"/>
              <a:chOff x="0" y="507"/>
              <a:chExt cx="723" cy="87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63" y="507"/>
                <a:ext cx="160" cy="875"/>
              </a:xfrm>
              <a:prstGeom prst="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507"/>
                <a:ext cx="409" cy="875"/>
              </a:xfrm>
              <a:prstGeom prst="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1095375" y="5422265"/>
            <a:ext cx="10390505" cy="829945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indent="0" fontAlgn="auto">
              <a:lnSpc>
                <a:spcPct val="120000"/>
              </a:lnSpc>
            </a:pPr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以上措施可以帮助应对小规模火灾，但请注意，火灾情况复杂多变，实际操作时应根据具体情况灵活应对，并在可能的情况下寻求专业消防人员的帮助！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8352155" y="6409690"/>
            <a:ext cx="3657600" cy="274320"/>
          </a:xfrm>
        </p:spPr>
        <p:txBody>
          <a:bodyPr/>
          <a:p>
            <a:fld id="{7F65B630-C7FF-41C0-9923-C5E5E29EED81}" type="slidenum">
              <a:rPr lang="zh-CN" altLang="en-US" sz="1400" smtClean="0"/>
            </a:fld>
            <a:endParaRPr lang="zh-CN" alt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605" y="1446530"/>
            <a:ext cx="2433320" cy="1318895"/>
          </a:xfrm>
        </p:spPr>
        <p:txBody>
          <a:bodyPr wrap="square">
            <a:normAutofit/>
          </a:bodyPr>
          <a:lstStyle/>
          <a:p>
            <a:r>
              <a:rPr lang="zh-CN" altLang="en-US" sz="6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目录</a:t>
            </a:r>
            <a:endParaRPr lang="zh-CN" altLang="en-US" sz="6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31670" y="2765425"/>
            <a:ext cx="3471545" cy="2585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342900" indent="-342900" fontAlgn="auto">
              <a:lnSpc>
                <a:spcPct val="200000"/>
              </a:lnSpc>
              <a:buClr>
                <a:srgbClr val="721900"/>
              </a:buClr>
              <a:buFont typeface="Wingdings" panose="05000000000000000000" charset="0"/>
              <a:buChar char="l"/>
            </a:pPr>
            <a:r>
              <a:rPr kumimoji="1"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kumimoji="1"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火灾的认识</a:t>
            </a:r>
            <a:endParaRPr kumimoji="1" lang="zh-CN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auto">
              <a:lnSpc>
                <a:spcPct val="200000"/>
              </a:lnSpc>
              <a:buClr>
                <a:srgbClr val="721900"/>
              </a:buClr>
              <a:buFont typeface="Wingdings" panose="05000000000000000000" charset="0"/>
              <a:buChar char="l"/>
            </a:pPr>
            <a:r>
              <a:rPr kumimoji="1"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kumimoji="1"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火灾的预防</a:t>
            </a:r>
            <a:endParaRPr kumimoji="1" lang="zh-CN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auto">
              <a:lnSpc>
                <a:spcPct val="200000"/>
              </a:lnSpc>
              <a:buClr>
                <a:srgbClr val="721900"/>
              </a:buClr>
              <a:buFont typeface="Wingdings" panose="05000000000000000000" charset="0"/>
              <a:buChar char="l"/>
            </a:pPr>
            <a:r>
              <a:rPr kumimoji="1"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kumimoji="1"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火灾的处理</a:t>
            </a:r>
            <a:endParaRPr kumimoji="1" lang="zh-CN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9105" y="1010184"/>
            <a:ext cx="11089844" cy="371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just" fontAlgn="auto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立即报警：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拨打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119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报警电话，准确报告火情地点。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-457200" algn="just" fontAlgn="auto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疏散人群：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从就近的安全通道及时疏散人群，有序撤离火情发生区域，防止人群混乱拥挤，避免发生挤伤踩踏事故。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-457200" algn="just" fontAlgn="auto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使用灭火器材：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使用灭火器材实施扑救，控制火势蔓延。如属电器、电线导致火情，应立即停电。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-457200" algn="just" fontAlgn="auto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协助消防队员：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消防队员到达后，应协助消防队灭火，并迅速疏散无关人员，抢救现金、重要资料和财产。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-457200" algn="just" fontAlgn="auto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维持现场秩序：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火灾扑灭后，应立即组织人员维持现场秩序，提高警惕，防止有坏人趁火打劫。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-457200" algn="just" fontAlgn="auto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配合公安部门调查：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保卫人员和营业部负责人在配合公安部门调查认定火灾原因，核定火灾损失，查明火灾事故责任后方能离开。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215265"/>
            <a:ext cx="4882515" cy="705485"/>
            <a:chOff x="0" y="339"/>
            <a:chExt cx="7689" cy="1111"/>
          </a:xfrm>
        </p:grpSpPr>
        <p:sp>
          <p:nvSpPr>
            <p:cNvPr id="9" name="Title 68"/>
            <p:cNvSpPr>
              <a:spLocks noGrp="1"/>
            </p:cNvSpPr>
            <p:nvPr/>
          </p:nvSpPr>
          <p:spPr>
            <a:xfrm>
              <a:off x="877" y="339"/>
              <a:ext cx="6812" cy="1111"/>
            </a:xfrm>
            <a:prstGeom prst="rect">
              <a:avLst/>
            </a:prstGeom>
          </p:spPr>
          <p:txBody>
            <a:bodyPr vert="horz" wrap="square" lIns="91440" tIns="45720" rIns="91440" bIns="45720" rtlCol="0" anchor="b"/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90000"/>
                </a:lnSpc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发生大型火灾时</a:t>
              </a:r>
              <a:endPara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0" y="507"/>
              <a:ext cx="723" cy="772"/>
              <a:chOff x="0" y="507"/>
              <a:chExt cx="723" cy="874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63" y="507"/>
                <a:ext cx="160" cy="875"/>
              </a:xfrm>
              <a:prstGeom prst="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507"/>
                <a:ext cx="409" cy="875"/>
              </a:xfrm>
              <a:prstGeom prst="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1514475" y="5268595"/>
            <a:ext cx="9322435" cy="460375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indent="0" fontAlgn="auto">
              <a:lnSpc>
                <a:spcPct val="120000"/>
              </a:lnSpc>
            </a:pPr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以上措施旨在确保人员生命安全，减少财产损失，并协助消防队员有效控制火势！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8352155" y="6409690"/>
            <a:ext cx="3657600" cy="274320"/>
          </a:xfrm>
        </p:spPr>
        <p:txBody>
          <a:bodyPr/>
          <a:p>
            <a:fld id="{7F65B630-C7FF-41C0-9923-C5E5E29EED81}" type="slidenum">
              <a:rPr lang="zh-CN" altLang="en-US" sz="1400" smtClean="0"/>
            </a:fld>
            <a:endParaRPr lang="zh-CN" alt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520" y="667385"/>
            <a:ext cx="5137150" cy="264541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sz="6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</a:t>
            </a:r>
            <a:r>
              <a:rPr lang="en-US" altLang="zh-CN" sz="6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6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谢！</a:t>
            </a:r>
            <a:endParaRPr lang="zh-CN" altLang="en-US" sz="60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en-US" dirty="0"/>
              <a:t>01.</a:t>
            </a:r>
            <a:r>
              <a:rPr lang="zh-CN" altLang="en-US" dirty="0"/>
              <a:t>火灾的认识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>
            <p:custDataLst>
              <p:tags r:id="rId1"/>
            </p:custDataLst>
          </p:nvPr>
        </p:nvGrpSpPr>
        <p:grpSpPr>
          <a:xfrm>
            <a:off x="675133" y="-726322"/>
            <a:ext cx="10899849" cy="6111192"/>
            <a:chOff x="673100" y="1267580"/>
            <a:chExt cx="10899849" cy="5989576"/>
          </a:xfrm>
        </p:grpSpPr>
        <p:sp>
          <p:nvSpPr>
            <p:cNvPr id="5" name="TextBox 4"/>
            <p:cNvSpPr txBox="1"/>
            <p:nvPr/>
          </p:nvSpPr>
          <p:spPr>
            <a:xfrm>
              <a:off x="7606602" y="1267580"/>
              <a:ext cx="3966347" cy="342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900"/>
              </a:lvl1pPr>
            </a:lstStyle>
            <a:p>
              <a:pPr algn="r">
                <a:lnSpc>
                  <a:spcPct val="120000"/>
                </a:lnSpc>
              </a:pPr>
              <a:endParaRPr kumimoji="1" lang="zh-CN" altLang="en-US" sz="14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73100" y="3426151"/>
              <a:ext cx="10845670" cy="3831005"/>
              <a:chOff x="673100" y="3426151"/>
              <a:chExt cx="10845670" cy="383100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73100" y="3426151"/>
                <a:ext cx="3229610" cy="3828156"/>
                <a:chOff x="673100" y="3426151"/>
                <a:chExt cx="3229610" cy="3828156"/>
              </a:xfrm>
            </p:grpSpPr>
            <p:sp>
              <p:nvSpPr>
                <p:cNvPr id="25" name="Rectangle: Rounded Corners 24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673100" y="3426151"/>
                  <a:ext cx="3229610" cy="3828156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tx2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2017970" y="3607181"/>
                  <a:ext cx="540000" cy="540000"/>
                  <a:chOff x="6307263" y="2743248"/>
                  <a:chExt cx="540000" cy="540000"/>
                </a:xfrm>
              </p:grpSpPr>
              <p:sp>
                <p:nvSpPr>
                  <p:cNvPr id="31" name="TextBox 30"/>
                  <p:cNvSpPr txBox="1"/>
                  <p:nvPr>
                    <p:custDataLst>
                      <p:tags r:id="rId3"/>
                    </p:custDataLst>
                  </p:nvPr>
                </p:nvSpPr>
                <p:spPr>
                  <a:xfrm>
                    <a:off x="6307263" y="2743248"/>
                    <a:ext cx="540000" cy="54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12700" cap="flat">
                    <a:noFill/>
                    <a:prstDash val="solid"/>
                    <a:miter/>
                  </a:ln>
                  <a:effectLst>
                    <a:outerShdw blurRad="127000" dist="63500" dir="2700000" algn="tl" rotWithShape="0">
                      <a:schemeClr val="accent1">
                        <a:alpha val="40000"/>
                      </a:scheme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>
                      <a:defRPr/>
                    </a:lvl1pPr>
                  </a:lstStyle>
                  <a:p>
                    <a:endParaRPr lang="zh-CN" altLang="en-US" sz="2000" b="1" dirty="0"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2" name="Freeform: Shape 31"/>
                  <p:cNvSpPr/>
                  <p:nvPr>
                    <p:custDataLst>
                      <p:tags r:id="rId4"/>
                    </p:custDataLst>
                  </p:nvPr>
                </p:nvSpPr>
                <p:spPr>
                  <a:xfrm>
                    <a:off x="6439559" y="2878004"/>
                    <a:ext cx="275408" cy="270488"/>
                  </a:xfrm>
                  <a:custGeom>
                    <a:avLst/>
                    <a:gdLst>
                      <a:gd name="connsiteX0" fmla="*/ 343764 w 533400"/>
                      <a:gd name="connsiteY0" fmla="*/ 276846 h 523875"/>
                      <a:gd name="connsiteX1" fmla="*/ 372339 w 533400"/>
                      <a:gd name="connsiteY1" fmla="*/ 305421 h 523875"/>
                      <a:gd name="connsiteX2" fmla="*/ 372339 w 533400"/>
                      <a:gd name="connsiteY2" fmla="*/ 495921 h 523875"/>
                      <a:gd name="connsiteX3" fmla="*/ 343764 w 533400"/>
                      <a:gd name="connsiteY3" fmla="*/ 524496 h 523875"/>
                      <a:gd name="connsiteX4" fmla="*/ 191364 w 533400"/>
                      <a:gd name="connsiteY4" fmla="*/ 524496 h 523875"/>
                      <a:gd name="connsiteX5" fmla="*/ 162789 w 533400"/>
                      <a:gd name="connsiteY5" fmla="*/ 495921 h 523875"/>
                      <a:gd name="connsiteX6" fmla="*/ 162789 w 533400"/>
                      <a:gd name="connsiteY6" fmla="*/ 305421 h 523875"/>
                      <a:gd name="connsiteX7" fmla="*/ 191364 w 533400"/>
                      <a:gd name="connsiteY7" fmla="*/ 276846 h 523875"/>
                      <a:gd name="connsiteX8" fmla="*/ 343764 w 533400"/>
                      <a:gd name="connsiteY8" fmla="*/ 276846 h 523875"/>
                      <a:gd name="connsiteX9" fmla="*/ 143739 w 533400"/>
                      <a:gd name="connsiteY9" fmla="*/ 114921 h 523875"/>
                      <a:gd name="connsiteX10" fmla="*/ 179934 w 533400"/>
                      <a:gd name="connsiteY10" fmla="*/ 153021 h 523875"/>
                      <a:gd name="connsiteX11" fmla="*/ 181839 w 533400"/>
                      <a:gd name="connsiteY11" fmla="*/ 153021 h 523875"/>
                      <a:gd name="connsiteX12" fmla="*/ 353289 w 533400"/>
                      <a:gd name="connsiteY12" fmla="*/ 153021 h 523875"/>
                      <a:gd name="connsiteX13" fmla="*/ 391389 w 533400"/>
                      <a:gd name="connsiteY13" fmla="*/ 116826 h 523875"/>
                      <a:gd name="connsiteX14" fmla="*/ 391389 w 533400"/>
                      <a:gd name="connsiteY14" fmla="*/ 114921 h 523875"/>
                      <a:gd name="connsiteX15" fmla="*/ 505689 w 533400"/>
                      <a:gd name="connsiteY15" fmla="*/ 114921 h 523875"/>
                      <a:gd name="connsiteX16" fmla="*/ 534264 w 533400"/>
                      <a:gd name="connsiteY16" fmla="*/ 143496 h 523875"/>
                      <a:gd name="connsiteX17" fmla="*/ 534264 w 533400"/>
                      <a:gd name="connsiteY17" fmla="*/ 381621 h 523875"/>
                      <a:gd name="connsiteX18" fmla="*/ 505689 w 533400"/>
                      <a:gd name="connsiteY18" fmla="*/ 410196 h 523875"/>
                      <a:gd name="connsiteX19" fmla="*/ 391389 w 533400"/>
                      <a:gd name="connsiteY19" fmla="*/ 410196 h 523875"/>
                      <a:gd name="connsiteX20" fmla="*/ 391389 w 533400"/>
                      <a:gd name="connsiteY20" fmla="*/ 295896 h 523875"/>
                      <a:gd name="connsiteX21" fmla="*/ 355194 w 533400"/>
                      <a:gd name="connsiteY21" fmla="*/ 257796 h 523875"/>
                      <a:gd name="connsiteX22" fmla="*/ 353289 w 533400"/>
                      <a:gd name="connsiteY22" fmla="*/ 257796 h 523875"/>
                      <a:gd name="connsiteX23" fmla="*/ 181839 w 533400"/>
                      <a:gd name="connsiteY23" fmla="*/ 257796 h 523875"/>
                      <a:gd name="connsiteX24" fmla="*/ 143739 w 533400"/>
                      <a:gd name="connsiteY24" fmla="*/ 293991 h 523875"/>
                      <a:gd name="connsiteX25" fmla="*/ 143739 w 533400"/>
                      <a:gd name="connsiteY25" fmla="*/ 295896 h 523875"/>
                      <a:gd name="connsiteX26" fmla="*/ 143739 w 533400"/>
                      <a:gd name="connsiteY26" fmla="*/ 410196 h 523875"/>
                      <a:gd name="connsiteX27" fmla="*/ 29439 w 533400"/>
                      <a:gd name="connsiteY27" fmla="*/ 410196 h 523875"/>
                      <a:gd name="connsiteX28" fmla="*/ 864 w 533400"/>
                      <a:gd name="connsiteY28" fmla="*/ 381621 h 523875"/>
                      <a:gd name="connsiteX29" fmla="*/ 864 w 533400"/>
                      <a:gd name="connsiteY29" fmla="*/ 201599 h 523875"/>
                      <a:gd name="connsiteX30" fmla="*/ 11342 w 533400"/>
                      <a:gd name="connsiteY30" fmla="*/ 175881 h 523875"/>
                      <a:gd name="connsiteX31" fmla="*/ 56109 w 533400"/>
                      <a:gd name="connsiteY31" fmla="*/ 127304 h 523875"/>
                      <a:gd name="connsiteX32" fmla="*/ 83732 w 533400"/>
                      <a:gd name="connsiteY32" fmla="*/ 114921 h 523875"/>
                      <a:gd name="connsiteX33" fmla="*/ 143739 w 533400"/>
                      <a:gd name="connsiteY33" fmla="*/ 114921 h 523875"/>
                      <a:gd name="connsiteX34" fmla="*/ 462827 w 533400"/>
                      <a:gd name="connsiteY34" fmla="*/ 172071 h 523875"/>
                      <a:gd name="connsiteX35" fmla="*/ 448539 w 533400"/>
                      <a:gd name="connsiteY35" fmla="*/ 186359 h 523875"/>
                      <a:gd name="connsiteX36" fmla="*/ 462827 w 533400"/>
                      <a:gd name="connsiteY36" fmla="*/ 200646 h 523875"/>
                      <a:gd name="connsiteX37" fmla="*/ 477114 w 533400"/>
                      <a:gd name="connsiteY37" fmla="*/ 186359 h 523875"/>
                      <a:gd name="connsiteX38" fmla="*/ 462827 w 533400"/>
                      <a:gd name="connsiteY38" fmla="*/ 172071 h 523875"/>
                      <a:gd name="connsiteX39" fmla="*/ 343764 w 533400"/>
                      <a:gd name="connsiteY39" fmla="*/ 621 h 523875"/>
                      <a:gd name="connsiteX40" fmla="*/ 372339 w 533400"/>
                      <a:gd name="connsiteY40" fmla="*/ 29196 h 523875"/>
                      <a:gd name="connsiteX41" fmla="*/ 372339 w 533400"/>
                      <a:gd name="connsiteY41" fmla="*/ 105396 h 523875"/>
                      <a:gd name="connsiteX42" fmla="*/ 343764 w 533400"/>
                      <a:gd name="connsiteY42" fmla="*/ 133971 h 523875"/>
                      <a:gd name="connsiteX43" fmla="*/ 191364 w 533400"/>
                      <a:gd name="connsiteY43" fmla="*/ 133971 h 523875"/>
                      <a:gd name="connsiteX44" fmla="*/ 162789 w 533400"/>
                      <a:gd name="connsiteY44" fmla="*/ 105396 h 523875"/>
                      <a:gd name="connsiteX45" fmla="*/ 162789 w 533400"/>
                      <a:gd name="connsiteY45" fmla="*/ 29196 h 523875"/>
                      <a:gd name="connsiteX46" fmla="*/ 191364 w 533400"/>
                      <a:gd name="connsiteY46" fmla="*/ 621 h 523875"/>
                      <a:gd name="connsiteX47" fmla="*/ 343764 w 533400"/>
                      <a:gd name="connsiteY47" fmla="*/ 621 h 523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533400" h="523875">
                        <a:moveTo>
                          <a:pt x="343764" y="276846"/>
                        </a:moveTo>
                        <a:cubicBezTo>
                          <a:pt x="359957" y="276846"/>
                          <a:pt x="372339" y="289229"/>
                          <a:pt x="372339" y="305421"/>
                        </a:cubicBezTo>
                        <a:lnTo>
                          <a:pt x="372339" y="495921"/>
                        </a:lnTo>
                        <a:cubicBezTo>
                          <a:pt x="372339" y="512114"/>
                          <a:pt x="359957" y="524496"/>
                          <a:pt x="343764" y="524496"/>
                        </a:cubicBezTo>
                        <a:lnTo>
                          <a:pt x="191364" y="524496"/>
                        </a:lnTo>
                        <a:cubicBezTo>
                          <a:pt x="175171" y="524496"/>
                          <a:pt x="162789" y="512114"/>
                          <a:pt x="162789" y="495921"/>
                        </a:cubicBezTo>
                        <a:lnTo>
                          <a:pt x="162789" y="305421"/>
                        </a:lnTo>
                        <a:cubicBezTo>
                          <a:pt x="162789" y="289229"/>
                          <a:pt x="175171" y="276846"/>
                          <a:pt x="191364" y="276846"/>
                        </a:cubicBezTo>
                        <a:lnTo>
                          <a:pt x="343764" y="276846"/>
                        </a:lnTo>
                        <a:close/>
                        <a:moveTo>
                          <a:pt x="143739" y="114921"/>
                        </a:moveTo>
                        <a:cubicBezTo>
                          <a:pt x="143739" y="134924"/>
                          <a:pt x="159932" y="152069"/>
                          <a:pt x="179934" y="153021"/>
                        </a:cubicBezTo>
                        <a:lnTo>
                          <a:pt x="181839" y="153021"/>
                        </a:lnTo>
                        <a:lnTo>
                          <a:pt x="353289" y="153021"/>
                        </a:lnTo>
                        <a:cubicBezTo>
                          <a:pt x="373292" y="153021"/>
                          <a:pt x="390436" y="136829"/>
                          <a:pt x="391389" y="116826"/>
                        </a:cubicBezTo>
                        <a:lnTo>
                          <a:pt x="391389" y="114921"/>
                        </a:lnTo>
                        <a:lnTo>
                          <a:pt x="505689" y="114921"/>
                        </a:lnTo>
                        <a:cubicBezTo>
                          <a:pt x="521882" y="114921"/>
                          <a:pt x="534264" y="127304"/>
                          <a:pt x="534264" y="143496"/>
                        </a:cubicBezTo>
                        <a:lnTo>
                          <a:pt x="534264" y="381621"/>
                        </a:lnTo>
                        <a:cubicBezTo>
                          <a:pt x="534264" y="397814"/>
                          <a:pt x="521882" y="410196"/>
                          <a:pt x="505689" y="410196"/>
                        </a:cubicBezTo>
                        <a:lnTo>
                          <a:pt x="391389" y="410196"/>
                        </a:lnTo>
                        <a:lnTo>
                          <a:pt x="391389" y="295896"/>
                        </a:lnTo>
                        <a:cubicBezTo>
                          <a:pt x="391389" y="275894"/>
                          <a:pt x="375196" y="258749"/>
                          <a:pt x="355194" y="257796"/>
                        </a:cubicBezTo>
                        <a:lnTo>
                          <a:pt x="353289" y="257796"/>
                        </a:lnTo>
                        <a:lnTo>
                          <a:pt x="181839" y="257796"/>
                        </a:lnTo>
                        <a:cubicBezTo>
                          <a:pt x="161836" y="257796"/>
                          <a:pt x="144692" y="273989"/>
                          <a:pt x="143739" y="293991"/>
                        </a:cubicBezTo>
                        <a:lnTo>
                          <a:pt x="143739" y="295896"/>
                        </a:lnTo>
                        <a:lnTo>
                          <a:pt x="143739" y="410196"/>
                        </a:lnTo>
                        <a:lnTo>
                          <a:pt x="29439" y="410196"/>
                        </a:lnTo>
                        <a:cubicBezTo>
                          <a:pt x="13246" y="410196"/>
                          <a:pt x="864" y="397814"/>
                          <a:pt x="864" y="381621"/>
                        </a:cubicBezTo>
                        <a:lnTo>
                          <a:pt x="864" y="201599"/>
                        </a:lnTo>
                        <a:cubicBezTo>
                          <a:pt x="864" y="192074"/>
                          <a:pt x="4674" y="182549"/>
                          <a:pt x="11342" y="175881"/>
                        </a:cubicBezTo>
                        <a:lnTo>
                          <a:pt x="56109" y="127304"/>
                        </a:lnTo>
                        <a:cubicBezTo>
                          <a:pt x="63729" y="119684"/>
                          <a:pt x="73254" y="114921"/>
                          <a:pt x="83732" y="114921"/>
                        </a:cubicBezTo>
                        <a:lnTo>
                          <a:pt x="143739" y="114921"/>
                        </a:lnTo>
                        <a:close/>
                        <a:moveTo>
                          <a:pt x="462827" y="172071"/>
                        </a:moveTo>
                        <a:cubicBezTo>
                          <a:pt x="455207" y="172071"/>
                          <a:pt x="448539" y="178739"/>
                          <a:pt x="448539" y="186359"/>
                        </a:cubicBezTo>
                        <a:cubicBezTo>
                          <a:pt x="448539" y="193979"/>
                          <a:pt x="455207" y="200646"/>
                          <a:pt x="462827" y="200646"/>
                        </a:cubicBezTo>
                        <a:cubicBezTo>
                          <a:pt x="470446" y="200646"/>
                          <a:pt x="477114" y="193979"/>
                          <a:pt x="477114" y="186359"/>
                        </a:cubicBezTo>
                        <a:cubicBezTo>
                          <a:pt x="477114" y="178739"/>
                          <a:pt x="470446" y="172071"/>
                          <a:pt x="462827" y="172071"/>
                        </a:cubicBezTo>
                        <a:close/>
                        <a:moveTo>
                          <a:pt x="343764" y="621"/>
                        </a:moveTo>
                        <a:cubicBezTo>
                          <a:pt x="359957" y="621"/>
                          <a:pt x="372339" y="13004"/>
                          <a:pt x="372339" y="29196"/>
                        </a:cubicBezTo>
                        <a:lnTo>
                          <a:pt x="372339" y="105396"/>
                        </a:lnTo>
                        <a:cubicBezTo>
                          <a:pt x="372339" y="121589"/>
                          <a:pt x="359957" y="133971"/>
                          <a:pt x="343764" y="133971"/>
                        </a:cubicBezTo>
                        <a:lnTo>
                          <a:pt x="191364" y="133971"/>
                        </a:lnTo>
                        <a:cubicBezTo>
                          <a:pt x="175171" y="133971"/>
                          <a:pt x="162789" y="121589"/>
                          <a:pt x="162789" y="105396"/>
                        </a:cubicBezTo>
                        <a:lnTo>
                          <a:pt x="162789" y="29196"/>
                        </a:lnTo>
                        <a:cubicBezTo>
                          <a:pt x="162789" y="13004"/>
                          <a:pt x="175171" y="621"/>
                          <a:pt x="191364" y="621"/>
                        </a:cubicBezTo>
                        <a:lnTo>
                          <a:pt x="343764" y="6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 sz="2000" b="1"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1019206" y="4278320"/>
                  <a:ext cx="2537527" cy="1162027"/>
                  <a:chOff x="1034713" y="4096714"/>
                  <a:chExt cx="2537527" cy="1162027"/>
                </a:xfrm>
              </p:grpSpPr>
              <p:sp>
                <p:nvSpPr>
                  <p:cNvPr id="28" name="TextBox 27"/>
                  <p:cNvSpPr txBox="1"/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1034713" y="4096714"/>
                    <a:ext cx="25375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b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kumimoji="1" lang="zh-CN" alt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</a:rPr>
                      <a:t>性质</a:t>
                    </a:r>
                    <a:endParaRPr kumimoji="1" lang="zh-CN" altLang="en-US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34714" y="4916441"/>
                    <a:ext cx="2537526" cy="34230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lIns="91440" tIns="45720" rIns="91440" bIns="45720" anchor="t">
                    <a:spAutoFit/>
                  </a:bodyPr>
                  <a:lstStyle>
                    <a:defPPr>
                      <a:defRPr lang="zh-CN"/>
                    </a:defPPr>
                    <a:lvl1pPr algn="ctr">
                      <a:lnSpc>
                        <a:spcPct val="150000"/>
                      </a:lnSpc>
                      <a:def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defRPr>
                    </a:lvl1pPr>
                  </a:lstStyle>
                  <a:p>
                    <a:pPr>
                      <a:lnSpc>
                        <a:spcPct val="120000"/>
                      </a:lnSpc>
                    </a:pPr>
                    <a:endParaRPr kumimoji="1" lang="zh-CN" altLang="en-US" sz="1400" b="1" dirty="0"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cxnSp>
                <p:nvCxnSpPr>
                  <p:cNvPr id="30" name="Straight Connector 29"/>
                  <p:cNvCxnSpPr/>
                  <p:nvPr>
                    <p:custDataLst>
                      <p:tags r:id="rId6"/>
                    </p:custDataLst>
                  </p:nvPr>
                </p:nvCxnSpPr>
                <p:spPr>
                  <a:xfrm>
                    <a:off x="1208737" y="4531840"/>
                    <a:ext cx="2286000" cy="0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Group 8"/>
              <p:cNvGrpSpPr/>
              <p:nvPr/>
            </p:nvGrpSpPr>
            <p:grpSpPr>
              <a:xfrm>
                <a:off x="4481130" y="3429000"/>
                <a:ext cx="3229610" cy="3828156"/>
                <a:chOff x="4481130" y="3429000"/>
                <a:chExt cx="3229610" cy="3828156"/>
              </a:xfrm>
            </p:grpSpPr>
            <p:sp>
              <p:nvSpPr>
                <p:cNvPr id="17" name="Rectangle: Rounded Corners 16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481130" y="3429000"/>
                  <a:ext cx="3229610" cy="3828156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tx2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 b="1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5826000" y="3607181"/>
                  <a:ext cx="540000" cy="540000"/>
                  <a:chOff x="6307263" y="4041949"/>
                  <a:chExt cx="540000" cy="540000"/>
                </a:xfrm>
              </p:grpSpPr>
              <p:sp>
                <p:nvSpPr>
                  <p:cNvPr id="23" name="TextBox 22"/>
                  <p:cNvSpPr txBox="1"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6307263" y="4041949"/>
                    <a:ext cx="540000" cy="54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2"/>
                  </a:solidFill>
                  <a:ln w="12700" cap="flat">
                    <a:noFill/>
                    <a:prstDash val="solid"/>
                    <a:miter/>
                  </a:ln>
                  <a:effectLst>
                    <a:outerShdw blurRad="127000" dist="63500" dir="2700000" algn="tl" rotWithShape="0">
                      <a:schemeClr val="accent2">
                        <a:alpha val="40000"/>
                      </a:scheme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>
                      <a:defRPr/>
                    </a:lvl1pPr>
                  </a:lstStyle>
                  <a:p>
                    <a:endParaRPr lang="zh-CN" altLang="en-US" sz="2000" b="1" dirty="0"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4" name="Freeform: Shape 23"/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6478904" y="4179164"/>
                    <a:ext cx="196718" cy="265570"/>
                  </a:xfrm>
                  <a:custGeom>
                    <a:avLst/>
                    <a:gdLst>
                      <a:gd name="connsiteX0" fmla="*/ 86973 w 381000"/>
                      <a:gd name="connsiteY0" fmla="*/ 38721 h 514350"/>
                      <a:gd name="connsiteX1" fmla="*/ 86973 w 381000"/>
                      <a:gd name="connsiteY1" fmla="*/ 57771 h 514350"/>
                      <a:gd name="connsiteX2" fmla="*/ 123168 w 381000"/>
                      <a:gd name="connsiteY2" fmla="*/ 95871 h 514350"/>
                      <a:gd name="connsiteX3" fmla="*/ 125073 w 381000"/>
                      <a:gd name="connsiteY3" fmla="*/ 95871 h 514350"/>
                      <a:gd name="connsiteX4" fmla="*/ 258423 w 381000"/>
                      <a:gd name="connsiteY4" fmla="*/ 95871 h 514350"/>
                      <a:gd name="connsiteX5" fmla="*/ 296523 w 381000"/>
                      <a:gd name="connsiteY5" fmla="*/ 59676 h 514350"/>
                      <a:gd name="connsiteX6" fmla="*/ 296523 w 381000"/>
                      <a:gd name="connsiteY6" fmla="*/ 57771 h 514350"/>
                      <a:gd name="connsiteX7" fmla="*/ 296523 w 381000"/>
                      <a:gd name="connsiteY7" fmla="*/ 38721 h 514350"/>
                      <a:gd name="connsiteX8" fmla="*/ 353673 w 381000"/>
                      <a:gd name="connsiteY8" fmla="*/ 38721 h 514350"/>
                      <a:gd name="connsiteX9" fmla="*/ 382248 w 381000"/>
                      <a:gd name="connsiteY9" fmla="*/ 67296 h 514350"/>
                      <a:gd name="connsiteX10" fmla="*/ 382248 w 381000"/>
                      <a:gd name="connsiteY10" fmla="*/ 486396 h 514350"/>
                      <a:gd name="connsiteX11" fmla="*/ 353673 w 381000"/>
                      <a:gd name="connsiteY11" fmla="*/ 514971 h 514350"/>
                      <a:gd name="connsiteX12" fmla="*/ 29823 w 381000"/>
                      <a:gd name="connsiteY12" fmla="*/ 514971 h 514350"/>
                      <a:gd name="connsiteX13" fmla="*/ 1248 w 381000"/>
                      <a:gd name="connsiteY13" fmla="*/ 486396 h 514350"/>
                      <a:gd name="connsiteX14" fmla="*/ 1248 w 381000"/>
                      <a:gd name="connsiteY14" fmla="*/ 67296 h 514350"/>
                      <a:gd name="connsiteX15" fmla="*/ 29823 w 381000"/>
                      <a:gd name="connsiteY15" fmla="*/ 38721 h 514350"/>
                      <a:gd name="connsiteX16" fmla="*/ 86973 w 381000"/>
                      <a:gd name="connsiteY16" fmla="*/ 38721 h 514350"/>
                      <a:gd name="connsiteX17" fmla="*/ 191748 w 381000"/>
                      <a:gd name="connsiteY17" fmla="*/ 333996 h 514350"/>
                      <a:gd name="connsiteX18" fmla="*/ 77448 w 381000"/>
                      <a:gd name="connsiteY18" fmla="*/ 333996 h 514350"/>
                      <a:gd name="connsiteX19" fmla="*/ 77448 w 381000"/>
                      <a:gd name="connsiteY19" fmla="*/ 353046 h 514350"/>
                      <a:gd name="connsiteX20" fmla="*/ 191748 w 381000"/>
                      <a:gd name="connsiteY20" fmla="*/ 353046 h 514350"/>
                      <a:gd name="connsiteX21" fmla="*/ 191748 w 381000"/>
                      <a:gd name="connsiteY21" fmla="*/ 333996 h 514350"/>
                      <a:gd name="connsiteX22" fmla="*/ 306048 w 381000"/>
                      <a:gd name="connsiteY22" fmla="*/ 257796 h 514350"/>
                      <a:gd name="connsiteX23" fmla="*/ 77448 w 381000"/>
                      <a:gd name="connsiteY23" fmla="*/ 257796 h 514350"/>
                      <a:gd name="connsiteX24" fmla="*/ 77448 w 381000"/>
                      <a:gd name="connsiteY24" fmla="*/ 276846 h 514350"/>
                      <a:gd name="connsiteX25" fmla="*/ 306048 w 381000"/>
                      <a:gd name="connsiteY25" fmla="*/ 276846 h 514350"/>
                      <a:gd name="connsiteX26" fmla="*/ 306048 w 381000"/>
                      <a:gd name="connsiteY26" fmla="*/ 257796 h 514350"/>
                      <a:gd name="connsiteX27" fmla="*/ 306048 w 381000"/>
                      <a:gd name="connsiteY27" fmla="*/ 181596 h 514350"/>
                      <a:gd name="connsiteX28" fmla="*/ 77448 w 381000"/>
                      <a:gd name="connsiteY28" fmla="*/ 181596 h 514350"/>
                      <a:gd name="connsiteX29" fmla="*/ 77448 w 381000"/>
                      <a:gd name="connsiteY29" fmla="*/ 200646 h 514350"/>
                      <a:gd name="connsiteX30" fmla="*/ 306048 w 381000"/>
                      <a:gd name="connsiteY30" fmla="*/ 200646 h 514350"/>
                      <a:gd name="connsiteX31" fmla="*/ 306048 w 381000"/>
                      <a:gd name="connsiteY31" fmla="*/ 181596 h 514350"/>
                      <a:gd name="connsiteX32" fmla="*/ 248898 w 381000"/>
                      <a:gd name="connsiteY32" fmla="*/ 621 h 514350"/>
                      <a:gd name="connsiteX33" fmla="*/ 277473 w 381000"/>
                      <a:gd name="connsiteY33" fmla="*/ 29196 h 514350"/>
                      <a:gd name="connsiteX34" fmla="*/ 277473 w 381000"/>
                      <a:gd name="connsiteY34" fmla="*/ 48246 h 514350"/>
                      <a:gd name="connsiteX35" fmla="*/ 248898 w 381000"/>
                      <a:gd name="connsiteY35" fmla="*/ 76821 h 514350"/>
                      <a:gd name="connsiteX36" fmla="*/ 134598 w 381000"/>
                      <a:gd name="connsiteY36" fmla="*/ 76821 h 514350"/>
                      <a:gd name="connsiteX37" fmla="*/ 106023 w 381000"/>
                      <a:gd name="connsiteY37" fmla="*/ 48246 h 514350"/>
                      <a:gd name="connsiteX38" fmla="*/ 106023 w 381000"/>
                      <a:gd name="connsiteY38" fmla="*/ 29196 h 514350"/>
                      <a:gd name="connsiteX39" fmla="*/ 134598 w 381000"/>
                      <a:gd name="connsiteY39" fmla="*/ 621 h 514350"/>
                      <a:gd name="connsiteX40" fmla="*/ 248898 w 381000"/>
                      <a:gd name="connsiteY40" fmla="*/ 621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381000" h="514350">
                        <a:moveTo>
                          <a:pt x="86973" y="38721"/>
                        </a:moveTo>
                        <a:lnTo>
                          <a:pt x="86973" y="57771"/>
                        </a:lnTo>
                        <a:cubicBezTo>
                          <a:pt x="86973" y="77774"/>
                          <a:pt x="103166" y="94919"/>
                          <a:pt x="123168" y="95871"/>
                        </a:cubicBezTo>
                        <a:lnTo>
                          <a:pt x="125073" y="95871"/>
                        </a:lnTo>
                        <a:lnTo>
                          <a:pt x="258423" y="95871"/>
                        </a:lnTo>
                        <a:cubicBezTo>
                          <a:pt x="278426" y="95871"/>
                          <a:pt x="295570" y="79679"/>
                          <a:pt x="296523" y="59676"/>
                        </a:cubicBezTo>
                        <a:lnTo>
                          <a:pt x="296523" y="57771"/>
                        </a:lnTo>
                        <a:lnTo>
                          <a:pt x="296523" y="38721"/>
                        </a:lnTo>
                        <a:lnTo>
                          <a:pt x="353673" y="38721"/>
                        </a:lnTo>
                        <a:cubicBezTo>
                          <a:pt x="369866" y="38721"/>
                          <a:pt x="382248" y="51104"/>
                          <a:pt x="382248" y="67296"/>
                        </a:cubicBezTo>
                        <a:lnTo>
                          <a:pt x="382248" y="486396"/>
                        </a:lnTo>
                        <a:cubicBezTo>
                          <a:pt x="382248" y="502589"/>
                          <a:pt x="369866" y="514971"/>
                          <a:pt x="353673" y="514971"/>
                        </a:cubicBezTo>
                        <a:lnTo>
                          <a:pt x="29823" y="514971"/>
                        </a:lnTo>
                        <a:cubicBezTo>
                          <a:pt x="13630" y="514971"/>
                          <a:pt x="1248" y="502589"/>
                          <a:pt x="1248" y="486396"/>
                        </a:cubicBezTo>
                        <a:lnTo>
                          <a:pt x="1248" y="67296"/>
                        </a:lnTo>
                        <a:cubicBezTo>
                          <a:pt x="1248" y="51104"/>
                          <a:pt x="13630" y="38721"/>
                          <a:pt x="29823" y="38721"/>
                        </a:cubicBezTo>
                        <a:lnTo>
                          <a:pt x="86973" y="38721"/>
                        </a:lnTo>
                        <a:close/>
                        <a:moveTo>
                          <a:pt x="191748" y="333996"/>
                        </a:moveTo>
                        <a:lnTo>
                          <a:pt x="77448" y="333996"/>
                        </a:lnTo>
                        <a:lnTo>
                          <a:pt x="77448" y="353046"/>
                        </a:lnTo>
                        <a:lnTo>
                          <a:pt x="191748" y="353046"/>
                        </a:lnTo>
                        <a:lnTo>
                          <a:pt x="191748" y="333996"/>
                        </a:lnTo>
                        <a:close/>
                        <a:moveTo>
                          <a:pt x="306048" y="257796"/>
                        </a:moveTo>
                        <a:lnTo>
                          <a:pt x="77448" y="257796"/>
                        </a:lnTo>
                        <a:lnTo>
                          <a:pt x="77448" y="276846"/>
                        </a:lnTo>
                        <a:lnTo>
                          <a:pt x="306048" y="276846"/>
                        </a:lnTo>
                        <a:lnTo>
                          <a:pt x="306048" y="257796"/>
                        </a:lnTo>
                        <a:close/>
                        <a:moveTo>
                          <a:pt x="306048" y="181596"/>
                        </a:moveTo>
                        <a:lnTo>
                          <a:pt x="77448" y="181596"/>
                        </a:lnTo>
                        <a:lnTo>
                          <a:pt x="77448" y="200646"/>
                        </a:lnTo>
                        <a:lnTo>
                          <a:pt x="306048" y="200646"/>
                        </a:lnTo>
                        <a:lnTo>
                          <a:pt x="306048" y="181596"/>
                        </a:lnTo>
                        <a:close/>
                        <a:moveTo>
                          <a:pt x="248898" y="621"/>
                        </a:moveTo>
                        <a:cubicBezTo>
                          <a:pt x="265091" y="621"/>
                          <a:pt x="277473" y="13004"/>
                          <a:pt x="277473" y="29196"/>
                        </a:cubicBezTo>
                        <a:lnTo>
                          <a:pt x="277473" y="48246"/>
                        </a:lnTo>
                        <a:cubicBezTo>
                          <a:pt x="277473" y="64439"/>
                          <a:pt x="265091" y="76821"/>
                          <a:pt x="248898" y="76821"/>
                        </a:cubicBezTo>
                        <a:lnTo>
                          <a:pt x="134598" y="76821"/>
                        </a:lnTo>
                        <a:cubicBezTo>
                          <a:pt x="118405" y="76821"/>
                          <a:pt x="106023" y="64439"/>
                          <a:pt x="106023" y="48246"/>
                        </a:cubicBezTo>
                        <a:lnTo>
                          <a:pt x="106023" y="29196"/>
                        </a:lnTo>
                        <a:cubicBezTo>
                          <a:pt x="106023" y="13004"/>
                          <a:pt x="118405" y="621"/>
                          <a:pt x="134598" y="621"/>
                        </a:cubicBezTo>
                        <a:lnTo>
                          <a:pt x="248898" y="6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 sz="2000" b="1"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4827236" y="4278320"/>
                  <a:ext cx="2537527" cy="1162027"/>
                  <a:chOff x="1034713" y="4096714"/>
                  <a:chExt cx="2537527" cy="1162027"/>
                </a:xfrm>
              </p:grpSpPr>
              <p:sp>
                <p:nvSpPr>
                  <p:cNvPr id="20" name="TextBox 19"/>
                  <p:cNvSpPr txBox="1"/>
                  <p:nvPr>
                    <p:custDataLst>
                      <p:tags r:id="rId10"/>
                    </p:custDataLst>
                  </p:nvPr>
                </p:nvSpPr>
                <p:spPr>
                  <a:xfrm>
                    <a:off x="1034713" y="4096714"/>
                    <a:ext cx="25375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b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kumimoji="1" lang="zh-CN" alt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</a:rPr>
                      <a:t>种类</a:t>
                    </a:r>
                    <a:endParaRPr kumimoji="1" lang="zh-CN" altLang="en-US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034714" y="4916441"/>
                    <a:ext cx="2537526" cy="34230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lIns="91440" tIns="45720" rIns="91440" bIns="45720" anchor="t">
                    <a:spAutoFit/>
                  </a:bodyPr>
                  <a:lstStyle>
                    <a:defPPr>
                      <a:defRPr lang="zh-CN"/>
                    </a:defPPr>
                    <a:lvl1pPr algn="ctr">
                      <a:lnSpc>
                        <a:spcPct val="150000"/>
                      </a:lnSpc>
                      <a:def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defRPr>
                    </a:lvl1pPr>
                  </a:lstStyle>
                  <a:p>
                    <a:pPr>
                      <a:lnSpc>
                        <a:spcPct val="120000"/>
                      </a:lnSpc>
                    </a:pPr>
                    <a:endParaRPr kumimoji="1" lang="zh-CN" altLang="en-US" sz="1400" b="1" dirty="0"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cxnSp>
                <p:nvCxnSpPr>
                  <p:cNvPr id="22" name="Straight Connector 21"/>
                  <p:cNvCxnSpPr/>
                  <p:nvPr>
                    <p:custDataLst>
                      <p:tags r:id="rId11"/>
                    </p:custDataLst>
                  </p:nvPr>
                </p:nvCxnSpPr>
                <p:spPr>
                  <a:xfrm>
                    <a:off x="1208737" y="4531840"/>
                    <a:ext cx="2286000" cy="0"/>
                  </a:xfrm>
                  <a:prstGeom prst="line">
                    <a:avLst/>
                  </a:prstGeom>
                  <a:ln w="127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" name="Group 9"/>
              <p:cNvGrpSpPr/>
              <p:nvPr/>
            </p:nvGrpSpPr>
            <p:grpSpPr>
              <a:xfrm>
                <a:off x="8289160" y="3429000"/>
                <a:ext cx="3229610" cy="3828156"/>
                <a:chOff x="8289160" y="3429000"/>
                <a:chExt cx="3229610" cy="3828156"/>
              </a:xfrm>
            </p:grpSpPr>
            <p:sp>
              <p:nvSpPr>
                <p:cNvPr id="11" name="Rectangle: Rounded Corners 10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8289160" y="3429000"/>
                  <a:ext cx="3229610" cy="3828156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tx2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 b="1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" name="TextBox 11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9634030" y="3607181"/>
                  <a:ext cx="540000" cy="54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2700" cap="flat">
                  <a:noFill/>
                  <a:prstDash val="solid"/>
                  <a:miter/>
                </a:ln>
                <a:effectLst>
                  <a:outerShdw blurRad="127000" dist="63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>
                    <a:defRPr/>
                  </a:lvl1pPr>
                </a:lstStyle>
                <a:p>
                  <a:endPara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8635266" y="4278320"/>
                  <a:ext cx="2537526" cy="1028766"/>
                  <a:chOff x="1034713" y="4096714"/>
                  <a:chExt cx="2537526" cy="1028766"/>
                </a:xfrm>
              </p:grpSpPr>
              <p:sp>
                <p:nvSpPr>
                  <p:cNvPr id="14" name="TextBox 13"/>
                  <p:cNvSpPr txBox="1"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1034713" y="4096714"/>
                    <a:ext cx="25375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b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kumimoji="1" lang="zh-CN" alt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</a:rPr>
                      <a:t>成因</a:t>
                    </a:r>
                    <a:endParaRPr kumimoji="1" lang="zh-CN" altLang="en-US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5" name="TextBox 14"/>
                  <p:cNvSpPr txBox="1"/>
                  <p:nvPr>
                    <p:custDataLst>
                      <p:tags r:id="rId15"/>
                    </p:custDataLst>
                  </p:nvPr>
                </p:nvSpPr>
                <p:spPr>
                  <a:xfrm>
                    <a:off x="1112183" y="4710364"/>
                    <a:ext cx="2428240" cy="415116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lIns="91440" tIns="45720" rIns="91440" bIns="45720" anchor="t">
                    <a:spAutoFit/>
                  </a:bodyPr>
                  <a:lstStyle>
                    <a:defPPr>
                      <a:defRPr lang="zh-CN"/>
                    </a:defPPr>
                    <a:lvl1pPr algn="ctr">
                      <a:lnSpc>
                        <a:spcPct val="150000"/>
                      </a:lnSpc>
                      <a:def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defRPr>
                    </a:lvl1pPr>
                  </a:lstStyle>
                  <a:p>
                    <a:pPr algn="just">
                      <a:lnSpc>
                        <a:spcPct val="120000"/>
                      </a:lnSpc>
                    </a:pPr>
                    <a:endParaRPr kumimoji="1" lang="zh-CN" altLang="en-US" sz="1800" dirty="0"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cxnSp>
                <p:nvCxnSpPr>
                  <p:cNvPr id="16" name="Straight Connector 15"/>
                  <p:cNvCxnSpPr/>
                  <p:nvPr>
                    <p:custDataLst>
                      <p:tags r:id="rId16"/>
                    </p:custDataLst>
                  </p:nvPr>
                </p:nvCxnSpPr>
                <p:spPr>
                  <a:xfrm>
                    <a:off x="1208737" y="4531840"/>
                    <a:ext cx="2286000" cy="0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7" name="Freeform: Shape 6"/>
            <p:cNvSpPr/>
            <p:nvPr>
              <p:custDataLst>
                <p:tags r:id="rId17"/>
              </p:custDataLst>
            </p:nvPr>
          </p:nvSpPr>
          <p:spPr>
            <a:xfrm>
              <a:off x="9776162" y="3753513"/>
              <a:ext cx="255736" cy="280324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573 w 495300"/>
                <a:gd name="connsiteY12" fmla="*/ 489254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967 w 495300"/>
                <a:gd name="connsiteY15" fmla="*/ 489254 h 542925"/>
                <a:gd name="connsiteX16" fmla="*/ 248770 w 495300"/>
                <a:gd name="connsiteY16" fmla="*/ 495921 h 542925"/>
                <a:gd name="connsiteX17" fmla="*/ 192573 w 495300"/>
                <a:gd name="connsiteY17" fmla="*/ 489254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3510" y="453059"/>
                    <a:pt x="1120" y="358761"/>
                    <a:pt x="1120" y="248271"/>
                  </a:cubicBez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192573" y="489254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4"/>
                  </a:lnTo>
                  <a:cubicBezTo>
                    <a:pt x="286870" y="493064"/>
                    <a:pt x="267820" y="495921"/>
                    <a:pt x="248770" y="495921"/>
                  </a:cubicBezTo>
                  <a:cubicBezTo>
                    <a:pt x="229720" y="495921"/>
                    <a:pt x="210670" y="493064"/>
                    <a:pt x="192573" y="489254"/>
                  </a:cubicBezTo>
                  <a:close/>
                  <a:moveTo>
                    <a:pt x="248770" y="143496"/>
                  </a:moveTo>
                  <a:cubicBezTo>
                    <a:pt x="190667" y="143496"/>
                    <a:pt x="143995" y="190169"/>
                    <a:pt x="143995" y="248271"/>
                  </a:cubicBezTo>
                  <a:cubicBezTo>
                    <a:pt x="143995" y="306374"/>
                    <a:pt x="190667" y="353046"/>
                    <a:pt x="248770" y="353046"/>
                  </a:cubicBezTo>
                  <a:cubicBezTo>
                    <a:pt x="306873" y="353046"/>
                    <a:pt x="353545" y="306374"/>
                    <a:pt x="353545" y="248271"/>
                  </a:cubicBezTo>
                  <a:cubicBezTo>
                    <a:pt x="353545" y="190169"/>
                    <a:pt x="306873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60213" y="114921"/>
                    <a:pt x="353545" y="121589"/>
                    <a:pt x="353545" y="129209"/>
                  </a:cubicBezTo>
                  <a:cubicBezTo>
                    <a:pt x="353545" y="136829"/>
                    <a:pt x="360213" y="143496"/>
                    <a:pt x="367833" y="143496"/>
                  </a:cubicBezTo>
                  <a:cubicBezTo>
                    <a:pt x="375452" y="143496"/>
                    <a:pt x="382120" y="136829"/>
                    <a:pt x="382120" y="129209"/>
                  </a:cubicBezTo>
                  <a:cubicBezTo>
                    <a:pt x="382120" y="121589"/>
                    <a:pt x="375452" y="114921"/>
                    <a:pt x="367833" y="11492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20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3904615" y="5382260"/>
            <a:ext cx="5020945" cy="1028700"/>
          </a:xfrm>
        </p:spPr>
        <p:txBody>
          <a:bodyPr wrap="square">
            <a:normAutofit/>
          </a:bodyPr>
          <a:lstStyle/>
          <a:p>
            <a:pPr lvl="0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火，我们的朋友</a:t>
            </a:r>
            <a:r>
              <a:rPr lang="zh-CN" alt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endParaRPr lang="zh-CN" altLang="en-US" sz="4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文本框 35"/>
          <p:cNvSpPr txBox="1"/>
          <p:nvPr>
            <p:custDataLst>
              <p:tags r:id="rId18"/>
            </p:custDataLst>
          </p:nvPr>
        </p:nvSpPr>
        <p:spPr>
          <a:xfrm>
            <a:off x="1038225" y="2856865"/>
            <a:ext cx="2536825" cy="18116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just" fontAlgn="auto">
              <a:lnSpc>
                <a:spcPct val="12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通常是指在时间或空间上失去控制的燃烧所造成的灾害，常伴有巨大热量释放。新的标准中，将火灾定义为在时间或空间上失去控制的燃烧。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19"/>
            </p:custDataLst>
          </p:nvPr>
        </p:nvSpPr>
        <p:spPr>
          <a:xfrm>
            <a:off x="4876165" y="2856865"/>
            <a:ext cx="2505710" cy="1419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 fontAlgn="auto">
              <a:lnSpc>
                <a:spcPct val="12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根据可燃物的类型和燃烧特性，按标准化的方法对火灾进行分类，可分为</a:t>
            </a:r>
            <a:r>
              <a:rPr lang="en-US" altLang="zh-CN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lang="zh-CN" altLang="en-US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到</a:t>
            </a:r>
            <a:r>
              <a:rPr lang="en-US" altLang="zh-CN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六类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0"/>
            </p:custDataLst>
          </p:nvPr>
        </p:nvSpPr>
        <p:spPr>
          <a:xfrm>
            <a:off x="8808085" y="2896235"/>
            <a:ext cx="2334895" cy="14198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algn="just" fontAlgn="auto">
              <a:lnSpc>
                <a:spcPct val="120000"/>
              </a:lnSpc>
            </a:pPr>
            <a:r>
              <a:rPr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分为人为原因</a:t>
            </a:r>
            <a:r>
              <a:rPr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和自然原因；</a:t>
            </a:r>
            <a:endParaRPr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20000"/>
              </a:lnSpc>
            </a:pPr>
            <a:r>
              <a:rPr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火灾三要素：</a:t>
            </a:r>
            <a:r>
              <a:rPr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可燃物，助燃物和着火源。</a:t>
            </a:r>
            <a:endParaRPr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9" name="Title 68"/>
          <p:cNvSpPr>
            <a:spLocks noGrp="1"/>
          </p:cNvSpPr>
          <p:nvPr/>
        </p:nvSpPr>
        <p:spPr>
          <a:xfrm>
            <a:off x="556895" y="215265"/>
            <a:ext cx="4948555" cy="70548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火的角色定位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0" y="321945"/>
            <a:ext cx="459105" cy="490220"/>
            <a:chOff x="0" y="507"/>
            <a:chExt cx="723" cy="874"/>
          </a:xfrm>
        </p:grpSpPr>
        <p:sp>
          <p:nvSpPr>
            <p:cNvPr id="39" name="矩形 38"/>
            <p:cNvSpPr/>
            <p:nvPr/>
          </p:nvSpPr>
          <p:spPr>
            <a:xfrm>
              <a:off x="563" y="507"/>
              <a:ext cx="160" cy="875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0" y="507"/>
              <a:ext cx="409" cy="875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>
          <a:xfrm>
            <a:off x="8352155" y="6409690"/>
            <a:ext cx="3657600" cy="274320"/>
          </a:xfrm>
        </p:spPr>
        <p:txBody>
          <a:bodyPr/>
          <a:p>
            <a:fld id="{7F65B630-C7FF-41C0-9923-C5E5E29EED81}" type="slidenum">
              <a:rPr lang="zh-CN" altLang="en-US" sz="1400" smtClean="0"/>
            </a:fld>
            <a:endParaRPr lang="zh-CN" altLang="en-US" sz="1400" smtClean="0"/>
          </a:p>
        </p:txBody>
      </p: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6" grpId="0"/>
      <p:bldP spid="3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0400" y="1096050"/>
            <a:ext cx="10858500" cy="3326706"/>
            <a:chOff x="660399" y="1463889"/>
            <a:chExt cx="10858500" cy="3326706"/>
          </a:xfrm>
        </p:grpSpPr>
        <p:grpSp>
          <p:nvGrpSpPr>
            <p:cNvPr id="54" name="Group 53"/>
            <p:cNvGrpSpPr/>
            <p:nvPr/>
          </p:nvGrpSpPr>
          <p:grpSpPr>
            <a:xfrm>
              <a:off x="660399" y="1463889"/>
              <a:ext cx="10858500" cy="838400"/>
              <a:chOff x="660399" y="1161078"/>
              <a:chExt cx="10858500" cy="838400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096507" y="1161078"/>
                <a:ext cx="998628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sp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60399" y="1704654"/>
                <a:ext cx="10858500" cy="2948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242239" y="4155057"/>
              <a:ext cx="2553396" cy="635538"/>
              <a:chOff x="7118372" y="2438466"/>
              <a:chExt cx="2113471" cy="425381"/>
            </a:xfrm>
            <a:noFill/>
          </p:grpSpPr>
          <p:sp>
            <p:nvSpPr>
              <p:cNvPr id="60" name="Rectangle 59"/>
              <p:cNvSpPr/>
              <p:nvPr/>
            </p:nvSpPr>
            <p:spPr>
              <a:xfrm>
                <a:off x="7118372" y="2438466"/>
                <a:ext cx="2113470" cy="2298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endParaRPr kumimoji="1" lang="zh-CN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118372" y="2666514"/>
                <a:ext cx="2113471" cy="197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264310" y="4124897"/>
              <a:ext cx="2746682" cy="661328"/>
              <a:chOff x="7118372" y="2438466"/>
              <a:chExt cx="2113471" cy="411494"/>
            </a:xfrm>
            <a:noFill/>
          </p:grpSpPr>
          <p:sp>
            <p:nvSpPr>
              <p:cNvPr id="64" name="Rectangle 63"/>
              <p:cNvSpPr/>
              <p:nvPr/>
            </p:nvSpPr>
            <p:spPr>
              <a:xfrm>
                <a:off x="7118372" y="2438466"/>
                <a:ext cx="2113470" cy="2298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endParaRPr kumimoji="1" lang="zh-CN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118372" y="2666514"/>
                <a:ext cx="2113471" cy="1834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kumimoji="1" lang="zh-CN" altLang="en-US" sz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9" name="Title 68"/>
          <p:cNvSpPr>
            <a:spLocks noGrp="1"/>
          </p:cNvSpPr>
          <p:nvPr>
            <p:ph type="title"/>
          </p:nvPr>
        </p:nvSpPr>
        <p:spPr>
          <a:xfrm>
            <a:off x="556895" y="215265"/>
            <a:ext cx="10858500" cy="705485"/>
          </a:xfrm>
        </p:spPr>
        <p:txBody>
          <a:bodyPr wrap="square">
            <a:normAutofit/>
          </a:bodyPr>
          <a:lstStyle/>
          <a:p>
            <a:pPr lvl="0">
              <a:lnSpc>
                <a:spcPct val="90000"/>
              </a:lnSpc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近三年火灾统计分析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2285" y="1096010"/>
            <a:ext cx="11074400" cy="4936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 fontAlgn="auto">
              <a:lnSpc>
                <a:spcPct val="140000"/>
              </a:lnSpc>
              <a:spcBef>
                <a:spcPts val="1200"/>
              </a:spcBef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2023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年共接报处置各类警情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213.8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起，督促整改风险隐患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397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处。数据显示，在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2023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年全国消防救援队伍接报处置的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213.8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万起各类警情中，城乡火灾扑救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87.8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起、森林草原火灾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156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起、抢险救援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44.4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起、社会救助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61.6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起，营救和疏散人员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39.5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人。全国发生的火灾造成的死亡人数约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3500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，财产损失约为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亿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人民币。开展消防安全重大风险隐患专项排查整治行动以来，全国火灾总量和死亡人数同比分别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上升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15%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7.8%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，较大火灾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下降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30.2%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，重大火灾事故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下降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66.7%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，全年未发生特别重大火灾事故。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40000"/>
              </a:lnSpc>
              <a:spcBef>
                <a:spcPts val="1200"/>
              </a:spcBef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年全国消防救援队伍共接报处置各类警情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209.2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起，共计出动消防救援人员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2247.2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人次、消防车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401.3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辆次，营救被困人员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16.8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人，疏散遇险人员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26.7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人。共接报火灾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82.5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起，死亡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2053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、受伤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2122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人，直接财产损失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71.6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亿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人民币。与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年相比，起数、伤亡人数分别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上升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7.8%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1.2%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40000"/>
              </a:lnSpc>
              <a:spcBef>
                <a:spcPts val="1200"/>
              </a:spcBef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2021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年全国共接报火灾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74.8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起，死亡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1987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人，受伤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2225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人，直接财产损失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67.5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亿人民币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，与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年相比，起数和受伤率、损失分别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上升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9.7%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24.1%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28.4%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，死亡率下降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4.8%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。其中，较大火灾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84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起，比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年增加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起；重大火灾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起，比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年增加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起，已连续六年未发生特别重大火灾。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/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21945"/>
            <a:ext cx="459105" cy="490220"/>
            <a:chOff x="0" y="507"/>
            <a:chExt cx="723" cy="874"/>
          </a:xfrm>
        </p:grpSpPr>
        <p:sp>
          <p:nvSpPr>
            <p:cNvPr id="5" name="矩形 4"/>
            <p:cNvSpPr/>
            <p:nvPr/>
          </p:nvSpPr>
          <p:spPr>
            <a:xfrm>
              <a:off x="563" y="507"/>
              <a:ext cx="160" cy="875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507"/>
              <a:ext cx="409" cy="875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8352155" y="6409690"/>
            <a:ext cx="3657600" cy="274320"/>
          </a:xfrm>
        </p:spPr>
        <p:txBody>
          <a:bodyPr/>
          <a:p>
            <a:fld id="{7F65B630-C7FF-41C0-9923-C5E5E29EED81}" type="slidenum">
              <a:rPr lang="zh-CN" altLang="en-US" sz="1400" smtClean="0"/>
            </a:fld>
            <a:endParaRPr lang="zh-CN" altLang="en-US" sz="140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40055" y="4168140"/>
            <a:ext cx="11311890" cy="2084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 fontAlgn="auto">
              <a:lnSpc>
                <a:spcPct val="120000"/>
              </a:lnSpc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2024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23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日凌晨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39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分，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江苏省南京市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雨花台区明尚西苑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栋发生火灾。截至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23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时，事故共造成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人遇难，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44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人在院治疗，其中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人危重，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人重症，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人伤情较轻。 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algn="just" fontAlgn="auto">
              <a:lnSpc>
                <a:spcPct val="12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于多处起火，高层建筑内部的常闭式防火门未能有效阻隔烟气蔓延，人员在疏散逃生时遭遇浓烟，导致伤亡较重。此次发生火灾的居民楼，地面架空层集中停放了大量电动车，电动自行车发生热失控时，内部产生的气体会急剧释放出来，引起电池外壳和保护层爆炸，产生喷射火。由于电动自行车集中停放，就会在短时间内引起其他车辆燃烧，进一步加速火灾规模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15" y="1060450"/>
            <a:ext cx="4321810" cy="29679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30" y="1060450"/>
            <a:ext cx="4076700" cy="2967990"/>
          </a:xfrm>
          <a:prstGeom prst="rect">
            <a:avLst/>
          </a:prstGeom>
        </p:spPr>
      </p:pic>
      <p:sp>
        <p:nvSpPr>
          <p:cNvPr id="8" name="Title 68"/>
          <p:cNvSpPr>
            <a:spLocks noGrp="1"/>
          </p:cNvSpPr>
          <p:nvPr/>
        </p:nvSpPr>
        <p:spPr>
          <a:xfrm>
            <a:off x="556895" y="215265"/>
            <a:ext cx="10858500" cy="70548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近期重点火灾案例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321945"/>
            <a:ext cx="459105" cy="490220"/>
            <a:chOff x="0" y="507"/>
            <a:chExt cx="723" cy="874"/>
          </a:xfrm>
        </p:grpSpPr>
        <p:sp>
          <p:nvSpPr>
            <p:cNvPr id="11" name="矩形 10"/>
            <p:cNvSpPr/>
            <p:nvPr/>
          </p:nvSpPr>
          <p:spPr>
            <a:xfrm>
              <a:off x="563" y="507"/>
              <a:ext cx="160" cy="875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507"/>
              <a:ext cx="409" cy="875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352155" y="6409690"/>
            <a:ext cx="3657600" cy="274320"/>
          </a:xfrm>
        </p:spPr>
        <p:txBody>
          <a:bodyPr/>
          <a:p>
            <a:fld id="{7F65B630-C7FF-41C0-9923-C5E5E29EED81}" type="slidenum">
              <a:rPr lang="zh-CN" altLang="en-US" sz="1400" smtClean="0"/>
            </a:fld>
            <a:endParaRPr lang="zh-CN" altLang="en-US" sz="1400" smtClean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56895" y="4785360"/>
            <a:ext cx="11167745" cy="133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2024年1月24日，江西省新余市渝水区一临街店铺发生特大火灾，造成39人死亡，9人受伤。起火建筑为6层商住一体建筑，起火部位是负一楼，火势迅速蔓延至一楼和二楼的商业店铺。经初步查明，起火原因是施工人员违规动火施工。火灾发生后，浓烟将唯一逃生出口堵住，导致人员伤亡严重。</a:t>
            </a:r>
            <a:endParaRPr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Title 68"/>
          <p:cNvSpPr>
            <a:spLocks noGrp="1"/>
          </p:cNvSpPr>
          <p:nvPr/>
        </p:nvSpPr>
        <p:spPr>
          <a:xfrm>
            <a:off x="556895" y="215265"/>
            <a:ext cx="10858500" cy="70548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近期重点火灾案例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321945"/>
            <a:ext cx="459105" cy="490220"/>
            <a:chOff x="0" y="507"/>
            <a:chExt cx="723" cy="874"/>
          </a:xfrm>
        </p:grpSpPr>
        <p:sp>
          <p:nvSpPr>
            <p:cNvPr id="11" name="矩形 10"/>
            <p:cNvSpPr/>
            <p:nvPr/>
          </p:nvSpPr>
          <p:spPr>
            <a:xfrm>
              <a:off x="563" y="507"/>
              <a:ext cx="160" cy="875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507"/>
              <a:ext cx="409" cy="875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45" y="1035050"/>
            <a:ext cx="5077460" cy="36360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05" y="1035050"/>
            <a:ext cx="2625090" cy="3635375"/>
          </a:xfrm>
          <a:prstGeom prst="rect">
            <a:avLst/>
          </a:prstGeom>
        </p:spPr>
      </p:pic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>
          <a:xfrm>
            <a:off x="8352155" y="6409690"/>
            <a:ext cx="3657600" cy="274320"/>
          </a:xfrm>
        </p:spPr>
        <p:txBody>
          <a:bodyPr/>
          <a:p>
            <a:fld id="{7F65B630-C7FF-41C0-9923-C5E5E29EED81}" type="slidenum">
              <a:rPr lang="zh-CN" altLang="en-US" sz="1400" smtClean="0"/>
            </a:fld>
            <a:endParaRPr lang="zh-CN" altLang="en-US" sz="1400" smtClean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450" y="5580380"/>
            <a:ext cx="10858500" cy="780415"/>
          </a:xfrm>
        </p:spPr>
        <p:txBody>
          <a:bodyPr>
            <a:noAutofit/>
          </a:bodyPr>
          <a:lstStyle/>
          <a:p>
            <a:pPr marL="0" indent="457200" algn="just" fontAlgn="auto">
              <a:lnSpc>
                <a:spcPct val="15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2024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23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日，</a:t>
            </a:r>
            <a:r>
              <a:rPr lang="zh-CN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杭州天阳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亲子广场一家餐馆发生火灾，系厨师李某炒菜时放油过多，操作不慎引起油锅起火，火焰窜入油烟管道后引燃油污导致。起火建筑为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层钢筋混凝土结构，火势未扩散蔓延，未发现人员伤亡。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60" y="1012825"/>
            <a:ext cx="2574925" cy="3926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1012825"/>
            <a:ext cx="3093720" cy="3926840"/>
          </a:xfrm>
          <a:prstGeom prst="rect">
            <a:avLst/>
          </a:prstGeom>
        </p:spPr>
      </p:pic>
      <p:sp>
        <p:nvSpPr>
          <p:cNvPr id="8" name="Title 68"/>
          <p:cNvSpPr>
            <a:spLocks noGrp="1"/>
          </p:cNvSpPr>
          <p:nvPr/>
        </p:nvSpPr>
        <p:spPr>
          <a:xfrm>
            <a:off x="556895" y="215265"/>
            <a:ext cx="10858500" cy="70548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近期重点火灾案例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321945"/>
            <a:ext cx="459105" cy="490220"/>
            <a:chOff x="0" y="507"/>
            <a:chExt cx="723" cy="874"/>
          </a:xfrm>
        </p:grpSpPr>
        <p:sp>
          <p:nvSpPr>
            <p:cNvPr id="11" name="矩形 10"/>
            <p:cNvSpPr/>
            <p:nvPr/>
          </p:nvSpPr>
          <p:spPr>
            <a:xfrm>
              <a:off x="563" y="507"/>
              <a:ext cx="160" cy="875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507"/>
              <a:ext cx="409" cy="875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352155" y="6409690"/>
            <a:ext cx="3657600" cy="274320"/>
          </a:xfrm>
        </p:spPr>
        <p:txBody>
          <a:bodyPr/>
          <a:p>
            <a:fld id="{7F65B630-C7FF-41C0-9923-C5E5E29EED81}" type="slidenum">
              <a:rPr lang="zh-CN" altLang="en-US" sz="1400" smtClean="0"/>
            </a:fld>
            <a:endParaRPr lang="zh-CN" alt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en-US" dirty="0"/>
              <a:t>0</a:t>
            </a:r>
            <a:r>
              <a:rPr lang="en-US" altLang="zh-CN" dirty="0"/>
              <a:t>2.</a:t>
            </a:r>
            <a:r>
              <a:rPr lang="zh-CN" altLang="en-US" dirty="0"/>
              <a:t>火灾的预防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OFFICEPLUS.TAG" val="7bbc12ee-40ec-489f-ab8c-4fa55cf2bf59"/>
  <p:tag name="OFFICEPLUS.TEMPLATE" val="c27753af-3e07-4678-8dbb-7b84720f40b8.pptx"/>
</p:tagLst>
</file>

<file path=ppt/tags/tag10.xml><?xml version="1.0" encoding="utf-8"?>
<p:tagLst xmlns:p="http://schemas.openxmlformats.org/presentationml/2006/main">
  <p:tag name="KSO_WM_DIAGRAM_VIRTUALLY_FRAME" val="{&quot;height&quot;:585.5462063258545,&quot;left&quot;:48.17086614173228,&quot;top&quot;:-91.04070866141728,&quot;width&quot;:863.9950393700789}"/>
</p:tagLst>
</file>

<file path=ppt/tags/tag11.xml><?xml version="1.0" encoding="utf-8"?>
<p:tagLst xmlns:p="http://schemas.openxmlformats.org/presentationml/2006/main">
  <p:tag name="KSO_WM_DIAGRAM_VIRTUALLY_FRAME" val="{&quot;height&quot;:585.5462063258545,&quot;left&quot;:48.17086614173228,&quot;top&quot;:-91.04070866141728,&quot;width&quot;:863.9950393700789}"/>
</p:tagLst>
</file>

<file path=ppt/tags/tag12.xml><?xml version="1.0" encoding="utf-8"?>
<p:tagLst xmlns:p="http://schemas.openxmlformats.org/presentationml/2006/main">
  <p:tag name="KSO_WM_DIAGRAM_VIRTUALLY_FRAME" val="{&quot;height&quot;:585.5462063258545,&quot;left&quot;:48.17086614173228,&quot;top&quot;:-91.04070866141728,&quot;width&quot;:863.9950393700789}"/>
</p:tagLst>
</file>

<file path=ppt/tags/tag13.xml><?xml version="1.0" encoding="utf-8"?>
<p:tagLst xmlns:p="http://schemas.openxmlformats.org/presentationml/2006/main">
  <p:tag name="KSO_WM_DIAGRAM_VIRTUALLY_FRAME" val="{&quot;height&quot;:585.5462063258545,&quot;left&quot;:48.17086614173228,&quot;top&quot;:-91.04070866141728,&quot;width&quot;:863.9950393700789}"/>
</p:tagLst>
</file>

<file path=ppt/tags/tag14.xml><?xml version="1.0" encoding="utf-8"?>
<p:tagLst xmlns:p="http://schemas.openxmlformats.org/presentationml/2006/main">
  <p:tag name="KSO_WM_DIAGRAM_VIRTUALLY_FRAME" val="{&quot;height&quot;:585.5462063258545,&quot;left&quot;:48.17086614173228,&quot;top&quot;:-91.04070866141728,&quot;width&quot;:863.9950393700789}"/>
</p:tagLst>
</file>

<file path=ppt/tags/tag15.xml><?xml version="1.0" encoding="utf-8"?>
<p:tagLst xmlns:p="http://schemas.openxmlformats.org/presentationml/2006/main">
  <p:tag name="KSO_WM_DIAGRAM_VIRTUALLY_FRAME" val="{&quot;height&quot;:585.5462063258545,&quot;left&quot;:48.17086614173228,&quot;top&quot;:-91.04070866141728,&quot;width&quot;:863.9950393700789}"/>
</p:tagLst>
</file>

<file path=ppt/tags/tag16.xml><?xml version="1.0" encoding="utf-8"?>
<p:tagLst xmlns:p="http://schemas.openxmlformats.org/presentationml/2006/main">
  <p:tag name="KSO_WM_DIAGRAM_VIRTUALLY_FRAME" val="{&quot;height&quot;:585.5462063258545,&quot;left&quot;:48.17086614173228,&quot;top&quot;:-91.04070866141728,&quot;width&quot;:863.9950393700789}"/>
</p:tagLst>
</file>

<file path=ppt/tags/tag17.xml><?xml version="1.0" encoding="utf-8"?>
<p:tagLst xmlns:p="http://schemas.openxmlformats.org/presentationml/2006/main">
  <p:tag name="KSO_WM_DIAGRAM_VIRTUALLY_FRAME" val="{&quot;height&quot;:585.5462063258545,&quot;left&quot;:48.17086614173228,&quot;top&quot;:-91.04070866141728,&quot;width&quot;:863.9950393700789}"/>
</p:tagLst>
</file>

<file path=ppt/tags/tag18.xml><?xml version="1.0" encoding="utf-8"?>
<p:tagLst xmlns:p="http://schemas.openxmlformats.org/presentationml/2006/main">
  <p:tag name="KSO_WM_DIAGRAM_VIRTUALLY_FRAME" val="{&quot;height&quot;:519.3962063258546,&quot;left&quot;:48.17086614173228,&quot;top&quot;:-24.890708661417303,&quot;width&quot;:863.9950393700789}"/>
</p:tagLst>
</file>

<file path=ppt/tags/tag19.xml><?xml version="1.0" encoding="utf-8"?>
<p:tagLst xmlns:p="http://schemas.openxmlformats.org/presentationml/2006/main">
  <p:tag name="KSO_WM_DIAGRAM_VIRTUALLY_FRAME" val="{&quot;height&quot;:585.5462063258545,&quot;left&quot;:48.17086614173228,&quot;top&quot;:-91.04070866141728,&quot;width&quot;:863.9950393700789}"/>
</p:tagLst>
</file>

<file path=ppt/tags/tag2.xml><?xml version="1.0" encoding="utf-8"?>
<p:tagLst xmlns:p="http://schemas.openxmlformats.org/presentationml/2006/main">
  <p:tag name="OFFICEPLUS.TAG" val="03a12446-4040-4dad-8d54-bb681f108928"/>
</p:tagLst>
</file>

<file path=ppt/tags/tag20.xml><?xml version="1.0" encoding="utf-8"?>
<p:tagLst xmlns:p="http://schemas.openxmlformats.org/presentationml/2006/main">
  <p:tag name="KSO_WM_DIAGRAM_VIRTUALLY_FRAME" val="{&quot;height&quot;:585.5462063258545,&quot;left&quot;:48.17086614173228,&quot;top&quot;:-91.04070866141728,&quot;width&quot;:863.9950393700789}"/>
</p:tagLst>
</file>

<file path=ppt/tags/tag21.xml><?xml version="1.0" encoding="utf-8"?>
<p:tagLst xmlns:p="http://schemas.openxmlformats.org/presentationml/2006/main">
  <p:tag name="KSO_WM_DIAGRAM_VIRTUALLY_FRAME" val="{&quot;height&quot;:585.5462063258545,&quot;left&quot;:48.17086614173228,&quot;top&quot;:-91.04070866141728,&quot;width&quot;:863.9950393700789}"/>
</p:tagLst>
</file>

<file path=ppt/tags/tag22.xml><?xml version="1.0" encoding="utf-8"?>
<p:tagLst xmlns:p="http://schemas.openxmlformats.org/presentationml/2006/main">
  <p:tag name="KSO_WM_DIAGRAM_VIRTUALLY_FRAME" val="{&quot;height&quot;:585.5462063258545,&quot;left&quot;:48.17086614173228,&quot;top&quot;:-91.04070866141728,&quot;width&quot;:863.9950393700789}"/>
</p:tagLst>
</file>

<file path=ppt/tags/tag23.xml><?xml version="1.0" encoding="utf-8"?>
<p:tagLst xmlns:p="http://schemas.openxmlformats.org/presentationml/2006/main">
  <p:tag name="KSO_WM_DIAGRAM_VIRTUALLY_FRAME" val="{&quot;height&quot;:585.5462063258545,&quot;left&quot;:48.17086614173228,&quot;top&quot;:-91.04070866141728,&quot;width&quot;:863.9950393700789}"/>
</p:tagLst>
</file>

<file path=ppt/tags/tag24.xml><?xml version="1.0" encoding="utf-8"?>
<p:tagLst xmlns:p="http://schemas.openxmlformats.org/presentationml/2006/main">
  <p:tag name="OFFICEPLUS.TEMPLATE" val="87567d3f-b623-4eba-8152-64fed7a739ba.pptx"/>
  <p:tag name="OFFICEPLUS.TAG" val="9e4641ec-8dc6-4050-900b-dadf5fdb9e4c"/>
  <p:tag name="OFFICEPLUS.OUTLINECONTENT" val="17089543"/>
</p:tagLst>
</file>

<file path=ppt/tags/tag25.xml><?xml version="1.0" encoding="utf-8"?>
<p:tagLst xmlns:p="http://schemas.openxmlformats.org/presentationml/2006/main">
  <p:tag name="OFFICEPLUS.TEMPLATE" val="9f515213-ffa2-4b12-afda-b00bb0f2360e.pptx"/>
  <p:tag name="OFFICEPLUS.TAG" val="9e4641ec-8dc6-4050-900b-dadf5fdb9e4c"/>
  <p:tag name="OFFICEPLUS.OUTLINECONTENT" val="17089546"/>
</p:tagLst>
</file>

<file path=ppt/tags/tag26.xml><?xml version="1.0" encoding="utf-8"?>
<p:tagLst xmlns:p="http://schemas.openxmlformats.org/presentationml/2006/main">
  <p:tag name="OFFICEPLUS.TEMPLATE" val="fb354804-96a1-4ef3-9970-4289bf844ee0.pptx"/>
  <p:tag name="OFFICEPLUS.TAG" val="9e4641ec-8dc6-4050-900b-dadf5fdb9e4c"/>
  <p:tag name="OFFICEPLUS.OUTLINECONTENT" val="17089549"/>
</p:tagLst>
</file>

<file path=ppt/tags/tag27.xml><?xml version="1.0" encoding="utf-8"?>
<p:tagLst xmlns:p="http://schemas.openxmlformats.org/presentationml/2006/main">
  <p:tag name="OFFICEPLUS.TEMPLATE" val="fb354804-96a1-4ef3-9970-4289bf844ee0.pptx"/>
  <p:tag name="OFFICEPLUS.TAG" val="9e4641ec-8dc6-4050-900b-dadf5fdb9e4c"/>
  <p:tag name="OFFICEPLUS.OUTLINECONTENT" val="17089549"/>
</p:tagLst>
</file>

<file path=ppt/tags/tag28.xml><?xml version="1.0" encoding="utf-8"?>
<p:tagLst xmlns:p="http://schemas.openxmlformats.org/presentationml/2006/main">
  <p:tag name="OFFICEPLUS.TAG" val="43779941-ebb9-4272-ab0a-451395e9a0c0"/>
  <p:tag name="OFFICEPLUS.OUTLINESECTION" val="5188239"/>
</p:tagLst>
</file>

<file path=ppt/tags/tag29.xml><?xml version="1.0" encoding="utf-8"?>
<p:tagLst xmlns:p="http://schemas.openxmlformats.org/presentationml/2006/main">
  <p:tag name="OFFICEPLUS.TAG" val="43779941-ebb9-4272-ab0a-451395e9a0c0"/>
  <p:tag name="OFFICEPLUS.OUTLINESECTION" val="5188237"/>
</p:tagLst>
</file>

<file path=ppt/tags/tag3.xml><?xml version="1.0" encoding="utf-8"?>
<p:tagLst xmlns:p="http://schemas.openxmlformats.org/presentationml/2006/main">
  <p:tag name="OFFICEPLUS.TAG" val="43779941-ebb9-4272-ab0a-451395e9a0c0"/>
  <p:tag name="OFFICEPLUS.OUTLINESECTION" val="5188235"/>
</p:tagLst>
</file>

<file path=ppt/tags/tag30.xml><?xml version="1.0" encoding="utf-8"?>
<p:tagLst xmlns:p="http://schemas.openxmlformats.org/presentationml/2006/main">
  <p:tag name="OFFICEPLUS.TEMPLATE" val="16566aca-c813-496f-a7ae-e7868cf7dca0.pptx"/>
  <p:tag name="OFFICEPLUS.TAG" val="9e4641ec-8dc6-4050-900b-dadf5fdb9e4c"/>
  <p:tag name="OFFICEPLUS.OUTLINECONTENT" val="17089555"/>
</p:tagLst>
</file>

<file path=ppt/tags/tag31.xml><?xml version="1.0" encoding="utf-8"?>
<p:tagLst xmlns:p="http://schemas.openxmlformats.org/presentationml/2006/main">
  <p:tag name="OFFICEPLUS.TEMPLATE" val="49309129-4b6a-4a29-ac16-a63e31664429.pptx"/>
  <p:tag name="OFFICEPLUS.TAG" val="9e4641ec-8dc6-4050-900b-dadf5fdb9e4c"/>
  <p:tag name="OFFICEPLUS.OUTLINECONTENT" val="17089554"/>
</p:tagLst>
</file>

<file path=ppt/tags/tag32.xml><?xml version="1.0" encoding="utf-8"?>
<p:tagLst xmlns:p="http://schemas.openxmlformats.org/presentationml/2006/main">
  <p:tag name="OFFICEPLUS.TAG" val="e69c5ac3-dafd-4b9a-bbf1-d26a1016f816"/>
</p:tagLst>
</file>

<file path=ppt/tags/tag33.xml><?xml version="1.0" encoding="utf-8"?>
<p:tagLst xmlns:p="http://schemas.openxmlformats.org/presentationml/2006/main">
  <p:tag name="OFFICEPLUS.IMAGE" val="New_Batches_1217_Outline/20231217/images_object_10001_11000/6448defa-df6e-4d4b-9ebf-e014643269e6-3.source.default.zh-Hans.jpg"/>
  <p:tag name="OFFICEPLUS.THEME" val="New_Batches_1217_Outline/20231217/images_object_10001_11000/6448defa-df6e-4d4b-9ebf-e014643269e6-3.source.default.zh-Hans-0.pptx"/>
  <p:tag name="OFFICEPLUS.OUTLINE" val="535530"/>
  <p:tag name="OFFICEPLUS.OUTLINEEXTERNAL" val="9c537632-bcd1-1a22-1a5e-e7ca4721e377"/>
  <p:tag name="commondata" val="eyJoZGlkIjoiNGYwYTg5YmQ5NTNiZWI2MDI2NTU3M2M5MWNkMzQ2MjUifQ=="/>
</p:tagLst>
</file>

<file path=ppt/tags/tag4.xml><?xml version="1.0" encoding="utf-8"?>
<p:tagLst xmlns:p="http://schemas.openxmlformats.org/presentationml/2006/main">
  <p:tag name="KSO_WM_DIAGRAM_VIRTUALLY_FRAME" val="{&quot;height&quot;:585.5462063258545,&quot;left&quot;:48.17086614173228,&quot;top&quot;:-91.04070866141728,&quot;width&quot;:863.9950393700789}"/>
</p:tagLst>
</file>

<file path=ppt/tags/tag5.xml><?xml version="1.0" encoding="utf-8"?>
<p:tagLst xmlns:p="http://schemas.openxmlformats.org/presentationml/2006/main">
  <p:tag name="KSO_WM_DIAGRAM_VIRTUALLY_FRAME" val="{&quot;height&quot;:585.5462063258545,&quot;left&quot;:48.17086614173228,&quot;top&quot;:-91.04070866141728,&quot;width&quot;:863.9950393700789}"/>
</p:tagLst>
</file>

<file path=ppt/tags/tag6.xml><?xml version="1.0" encoding="utf-8"?>
<p:tagLst xmlns:p="http://schemas.openxmlformats.org/presentationml/2006/main">
  <p:tag name="KSO_WM_DIAGRAM_VIRTUALLY_FRAME" val="{&quot;height&quot;:585.5462063258545,&quot;left&quot;:48.17086614173228,&quot;top&quot;:-91.04070866141728,&quot;width&quot;:863.9950393700789}"/>
</p:tagLst>
</file>

<file path=ppt/tags/tag7.xml><?xml version="1.0" encoding="utf-8"?>
<p:tagLst xmlns:p="http://schemas.openxmlformats.org/presentationml/2006/main">
  <p:tag name="KSO_WM_DIAGRAM_VIRTUALLY_FRAME" val="{&quot;height&quot;:585.5462063258545,&quot;left&quot;:48.17086614173228,&quot;top&quot;:-91.04070866141728,&quot;width&quot;:863.9950393700789}"/>
</p:tagLst>
</file>

<file path=ppt/tags/tag8.xml><?xml version="1.0" encoding="utf-8"?>
<p:tagLst xmlns:p="http://schemas.openxmlformats.org/presentationml/2006/main">
  <p:tag name="KSO_WM_DIAGRAM_VIRTUALLY_FRAME" val="{&quot;height&quot;:585.5462063258545,&quot;left&quot;:48.17086614173228,&quot;top&quot;:-91.04070866141728,&quot;width&quot;:863.9950393700789}"/>
</p:tagLst>
</file>

<file path=ppt/tags/tag9.xml><?xml version="1.0" encoding="utf-8"?>
<p:tagLst xmlns:p="http://schemas.openxmlformats.org/presentationml/2006/main">
  <p:tag name="KSO_WM_DIAGRAM_VIRTUALLY_FRAME" val="{&quot;height&quot;:585.5462063258545,&quot;left&quot;:48.17086614173228,&quot;top&quot;:-91.04070866141728,&quot;width&quot;:863.9950393700789}"/>
</p:tagLst>
</file>

<file path=ppt/theme/theme1.xml><?xml version="1.0" encoding="utf-8"?>
<a:theme xmlns:a="http://schemas.openxmlformats.org/drawingml/2006/main" name="Designed by OfficePLUS">
  <a:themeElements>
    <a:clrScheme name="OfficePLUS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9E2600"/>
      </a:accent1>
      <a:accent2>
        <a:srgbClr val="FF6A03"/>
      </a:accent2>
      <a:accent3>
        <a:srgbClr val="721900"/>
      </a:accent3>
      <a:accent4>
        <a:srgbClr val="552F39"/>
      </a:accent4>
      <a:accent5>
        <a:srgbClr val="49252D"/>
      </a:accent5>
      <a:accent6>
        <a:srgbClr val="E03F00"/>
      </a:accent6>
      <a:hlink>
        <a:srgbClr val="4472C4"/>
      </a:hlink>
      <a:folHlink>
        <a:srgbClr val="BFBFBF"/>
      </a:folHlink>
    </a:clrScheme>
    <a:fontScheme name="OfficePLU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4663</Words>
  <Application>WPS 演示</Application>
  <PresentationFormat>宽屏</PresentationFormat>
  <Paragraphs>233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Arial Unicode MS</vt:lpstr>
      <vt:lpstr>等线</vt:lpstr>
      <vt:lpstr>Calibri</vt:lpstr>
      <vt:lpstr>华文琥珀</vt:lpstr>
      <vt:lpstr>华文楷体</vt:lpstr>
      <vt:lpstr>华文新魏</vt:lpstr>
      <vt:lpstr>华文细黑</vt:lpstr>
      <vt:lpstr>华文中宋</vt:lpstr>
      <vt:lpstr>华文行楷</vt:lpstr>
      <vt:lpstr>华文隶书</vt:lpstr>
      <vt:lpstr>Wingdings</vt:lpstr>
      <vt:lpstr>华文仿宋</vt:lpstr>
      <vt:lpstr>华文彩云</vt:lpstr>
      <vt:lpstr>华文宋体</vt:lpstr>
      <vt:lpstr>幼圆</vt:lpstr>
      <vt:lpstr>微软雅黑 Light</vt:lpstr>
      <vt:lpstr>方正舒体</vt:lpstr>
      <vt:lpstr>方正姚体</vt:lpstr>
      <vt:lpstr>隶书</vt:lpstr>
      <vt:lpstr>Malgun Gothic Semilight</vt:lpstr>
      <vt:lpstr>黑体</vt:lpstr>
      <vt:lpstr>Microsoft JhengHei UI Light</vt:lpstr>
      <vt:lpstr>等线 Light</vt:lpstr>
      <vt:lpstr>仿宋</vt:lpstr>
      <vt:lpstr>Times New Roman</vt:lpstr>
      <vt:lpstr>Designed by OfficePLUS</vt:lpstr>
      <vt:lpstr>PowerPoint 演示文稿</vt:lpstr>
      <vt:lpstr>消防安全汇报</vt:lpstr>
      <vt:lpstr>01.火灾的认识</vt:lpstr>
      <vt:lpstr>近三年火灾统计分析</vt:lpstr>
      <vt:lpstr>近三年火灾统计分析</vt:lpstr>
      <vt:lpstr>近三年火灾统计分析</vt:lpstr>
      <vt:lpstr>PowerPoint 演示文稿</vt:lpstr>
      <vt:lpstr>2024年2月23日，杭州天阳亲子广场一家餐馆发生火灾，系厨师李某炒菜时放油过多，操作不慎引起油锅起火，火焰窜入油烟管道后引燃油污导致。起火建筑为4层钢筋混凝土结构，火势未扩散蔓延，未发现人员伤亡。</vt:lpstr>
      <vt:lpstr>02.火灾的预防</vt:lpstr>
      <vt:lpstr>必备常识</vt:lpstr>
      <vt:lpstr>PowerPoint 演示文稿</vt:lpstr>
      <vt:lpstr>正确认识灭火器</vt:lpstr>
      <vt:lpstr>PowerPoint 演示文稿</vt:lpstr>
      <vt:lpstr>PowerPoint 演示文稿</vt:lpstr>
      <vt:lpstr>PowerPoint 演示文稿</vt:lpstr>
      <vt:lpstr>03.火灾的处理</vt:lpstr>
      <vt:lpstr>生活居民区发生火灾时</vt:lpstr>
      <vt:lpstr>校园发生火灾时</vt:lpstr>
      <vt:lpstr>发生小型火灾时</vt:lpstr>
      <vt:lpstr>发生大型火灾时</vt:lpstr>
      <vt:lpstr>Thank You</vt:lpstr>
    </vt:vector>
  </TitlesOfParts>
  <Company>OfficePLUS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句读。</cp:lastModifiedBy>
  <cp:revision>16</cp:revision>
  <dcterms:created xsi:type="dcterms:W3CDTF">2023-07-20T03:04:00Z</dcterms:created>
  <dcterms:modified xsi:type="dcterms:W3CDTF">2024-03-01T04:14:45Z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3D3478CBE5924292930AA2DD891AF4B7_12</vt:lpwstr>
  </property>
  <property fmtid="{D5CDD505-2E9C-101B-9397-08002B2CF9AE}" pid="3" name="KSOProductBuildVer">
    <vt:lpwstr>2052-12.1.0.16388</vt:lpwstr>
  </property>
</Properties>
</file>